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308" r:id="rId38"/>
    <p:sldId id="312" r:id="rId39"/>
    <p:sldId id="300" r:id="rId40"/>
    <p:sldId id="287"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Playfair Display" panose="00000500000000000000" pitchFamily="2" charset="0"/>
      <p:regular r:id="rId51"/>
      <p:bold r:id="rId52"/>
      <p:italic r:id="rId53"/>
      <p:boldItalic r:id="rId54"/>
    </p:embeddedFont>
    <p:embeddedFont>
      <p:font typeface="Red Hat Display" panose="020B0604020202020204" charset="0"/>
      <p:regular r:id="rId55"/>
      <p:bold r:id="rId56"/>
      <p:italic r:id="rId57"/>
      <p:boldItalic r:id="rId58"/>
    </p:embeddedFont>
    <p:embeddedFont>
      <p:font typeface="Red Hat Text"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jWlE4bE9F6CHCEk0xXqgOCPqQ4L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kita Sarkar" initials="" lastIdx="2" clrIdx="0"/>
  <p:cmAuthor id="1" name="Parab Sahas Ramesh" initials="PSR" lastIdx="1" clrIdx="1">
    <p:extLst>
      <p:ext uri="{19B8F6BF-5375-455C-9EA6-DF929625EA0E}">
        <p15:presenceInfo xmlns:p15="http://schemas.microsoft.com/office/powerpoint/2012/main" userId="Parab Sahas Rame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B6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BDC45E-2D4E-42B2-BC3C-4CF4D1D81E05}">
  <a:tblStyle styleId="{77BDC45E-2D4E-42B2-BC3C-4CF4D1D81E05}"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customschemas.google.com/relationships/presentationmetadata" Target="meta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1-16T05:29:08.262" idx="1">
    <p:pos x="10" y="10"/>
    <p:text>Intergovernmental Panel on Climate Change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n6xxfYc"/>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3-01-16T13:15:37.890" idx="2">
    <p:pos x="4877" y="336"/>
    <p:text>Sutapa Agrawal; Lukasz Aleksandrowicz; Jon Hillier;Jennie I. Macdiarmid; James Milner; Sylvia H. Vetter; Pete Smith; Andy Haines; Alan D. Dangour</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n6xxfY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6758bd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1f6758bd8a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d950986d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1d950986d5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81fdc01e2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81fdc01e2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06886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99869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98366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621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29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307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31"/>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31"/>
          <p:cNvSpPr txBox="1">
            <a:spLocks noGrp="1"/>
          </p:cNvSpPr>
          <p:nvPr>
            <p:ph type="ctrTitle"/>
          </p:nvPr>
        </p:nvSpPr>
        <p:spPr>
          <a:xfrm>
            <a:off x="4207975" y="1510600"/>
            <a:ext cx="4047900" cy="21222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4800"/>
              <a:buNone/>
              <a:defRPr sz="4800">
                <a:solidFill>
                  <a:schemeClr val="lt1"/>
                </a:solidFill>
              </a:defRPr>
            </a:lvl1pPr>
            <a:lvl2pPr lvl="1" algn="l">
              <a:lnSpc>
                <a:spcPct val="90000"/>
              </a:lnSpc>
              <a:spcBef>
                <a:spcPts val="0"/>
              </a:spcBef>
              <a:spcAft>
                <a:spcPts val="0"/>
              </a:spcAft>
              <a:buClr>
                <a:schemeClr val="lt1"/>
              </a:buClr>
              <a:buSzPts val="4800"/>
              <a:buNone/>
              <a:defRPr sz="4800">
                <a:solidFill>
                  <a:schemeClr val="lt1"/>
                </a:solidFill>
              </a:defRPr>
            </a:lvl2pPr>
            <a:lvl3pPr lvl="2" algn="l">
              <a:lnSpc>
                <a:spcPct val="90000"/>
              </a:lnSpc>
              <a:spcBef>
                <a:spcPts val="0"/>
              </a:spcBef>
              <a:spcAft>
                <a:spcPts val="0"/>
              </a:spcAft>
              <a:buClr>
                <a:schemeClr val="lt1"/>
              </a:buClr>
              <a:buSzPts val="4800"/>
              <a:buNone/>
              <a:defRPr sz="4800">
                <a:solidFill>
                  <a:schemeClr val="lt1"/>
                </a:solidFill>
              </a:defRPr>
            </a:lvl3pPr>
            <a:lvl4pPr lvl="3" algn="l">
              <a:lnSpc>
                <a:spcPct val="90000"/>
              </a:lnSpc>
              <a:spcBef>
                <a:spcPts val="0"/>
              </a:spcBef>
              <a:spcAft>
                <a:spcPts val="0"/>
              </a:spcAft>
              <a:buClr>
                <a:schemeClr val="lt1"/>
              </a:buClr>
              <a:buSzPts val="4800"/>
              <a:buNone/>
              <a:defRPr sz="4800">
                <a:solidFill>
                  <a:schemeClr val="lt1"/>
                </a:solidFill>
              </a:defRPr>
            </a:lvl4pPr>
            <a:lvl5pPr lvl="4" algn="l">
              <a:lnSpc>
                <a:spcPct val="90000"/>
              </a:lnSpc>
              <a:spcBef>
                <a:spcPts val="0"/>
              </a:spcBef>
              <a:spcAft>
                <a:spcPts val="0"/>
              </a:spcAft>
              <a:buClr>
                <a:schemeClr val="lt1"/>
              </a:buClr>
              <a:buSzPts val="4800"/>
              <a:buNone/>
              <a:defRPr sz="4800">
                <a:solidFill>
                  <a:schemeClr val="lt1"/>
                </a:solidFill>
              </a:defRPr>
            </a:lvl5pPr>
            <a:lvl6pPr lvl="5" algn="l">
              <a:lnSpc>
                <a:spcPct val="90000"/>
              </a:lnSpc>
              <a:spcBef>
                <a:spcPts val="0"/>
              </a:spcBef>
              <a:spcAft>
                <a:spcPts val="0"/>
              </a:spcAft>
              <a:buClr>
                <a:schemeClr val="lt1"/>
              </a:buClr>
              <a:buSzPts val="4800"/>
              <a:buNone/>
              <a:defRPr sz="4800">
                <a:solidFill>
                  <a:schemeClr val="lt1"/>
                </a:solidFill>
              </a:defRPr>
            </a:lvl6pPr>
            <a:lvl7pPr lvl="6" algn="l">
              <a:lnSpc>
                <a:spcPct val="90000"/>
              </a:lnSpc>
              <a:spcBef>
                <a:spcPts val="0"/>
              </a:spcBef>
              <a:spcAft>
                <a:spcPts val="0"/>
              </a:spcAft>
              <a:buClr>
                <a:schemeClr val="lt1"/>
              </a:buClr>
              <a:buSzPts val="4800"/>
              <a:buNone/>
              <a:defRPr sz="4800">
                <a:solidFill>
                  <a:schemeClr val="lt1"/>
                </a:solidFill>
              </a:defRPr>
            </a:lvl7pPr>
            <a:lvl8pPr lvl="7" algn="l">
              <a:lnSpc>
                <a:spcPct val="90000"/>
              </a:lnSpc>
              <a:spcBef>
                <a:spcPts val="0"/>
              </a:spcBef>
              <a:spcAft>
                <a:spcPts val="0"/>
              </a:spcAft>
              <a:buClr>
                <a:schemeClr val="lt1"/>
              </a:buClr>
              <a:buSzPts val="4800"/>
              <a:buNone/>
              <a:defRPr sz="4800">
                <a:solidFill>
                  <a:schemeClr val="lt1"/>
                </a:solidFill>
              </a:defRPr>
            </a:lvl8pPr>
            <a:lvl9pPr lvl="8" algn="l">
              <a:lnSpc>
                <a:spcPct val="90000"/>
              </a:lnSpc>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
        <p:cNvGrpSpPr/>
        <p:nvPr/>
      </p:nvGrpSpPr>
      <p:grpSpPr>
        <a:xfrm>
          <a:off x="0" y="0"/>
          <a:ext cx="0" cy="0"/>
          <a:chOff x="0" y="0"/>
          <a:chExt cx="0" cy="0"/>
        </a:xfrm>
      </p:grpSpPr>
      <p:sp>
        <p:nvSpPr>
          <p:cNvPr id="14" name="Google Shape;14;p32"/>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15;p3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 name="Google Shape;16;p32"/>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17" name="Google Shape;17;p32"/>
          <p:cNvSpPr txBox="1">
            <a:spLocks noGrp="1"/>
          </p:cNvSpPr>
          <p:nvPr>
            <p:ph type="body" idx="1"/>
          </p:nvPr>
        </p:nvSpPr>
        <p:spPr>
          <a:xfrm>
            <a:off x="1044350" y="1468375"/>
            <a:ext cx="3367500" cy="28998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800"/>
              </a:spcBef>
              <a:spcAft>
                <a:spcPts val="0"/>
              </a:spcAft>
              <a:buSzPts val="2000"/>
              <a:buChar char="○"/>
              <a:defRPr sz="2000"/>
            </a:lvl2pPr>
            <a:lvl3pPr marL="1371600" lvl="2" indent="-355600" algn="l">
              <a:lnSpc>
                <a:spcPct val="115000"/>
              </a:lnSpc>
              <a:spcBef>
                <a:spcPts val="800"/>
              </a:spcBef>
              <a:spcAft>
                <a:spcPts val="0"/>
              </a:spcAft>
              <a:buSzPts val="2000"/>
              <a:buChar char="■"/>
              <a:defRPr sz="2000"/>
            </a:lvl3pPr>
            <a:lvl4pPr marL="1828800" lvl="3" indent="-355600" algn="l">
              <a:lnSpc>
                <a:spcPct val="115000"/>
              </a:lnSpc>
              <a:spcBef>
                <a:spcPts val="800"/>
              </a:spcBef>
              <a:spcAft>
                <a:spcPts val="0"/>
              </a:spcAft>
              <a:buSzPts val="2000"/>
              <a:buChar char="●"/>
              <a:defRPr sz="2000"/>
            </a:lvl4pPr>
            <a:lvl5pPr marL="2286000" lvl="4" indent="-355600" algn="l">
              <a:lnSpc>
                <a:spcPct val="115000"/>
              </a:lnSpc>
              <a:spcBef>
                <a:spcPts val="800"/>
              </a:spcBef>
              <a:spcAft>
                <a:spcPts val="0"/>
              </a:spcAft>
              <a:buSzPts val="2000"/>
              <a:buChar char="○"/>
              <a:defRPr sz="2000"/>
            </a:lvl5pPr>
            <a:lvl6pPr marL="2743200" lvl="5" indent="-355600" algn="l">
              <a:lnSpc>
                <a:spcPct val="115000"/>
              </a:lnSpc>
              <a:spcBef>
                <a:spcPts val="800"/>
              </a:spcBef>
              <a:spcAft>
                <a:spcPts val="0"/>
              </a:spcAft>
              <a:buSzPts val="2000"/>
              <a:buChar char="■"/>
              <a:defRPr sz="2000"/>
            </a:lvl6pPr>
            <a:lvl7pPr marL="3200400" lvl="6" indent="-355600" algn="l">
              <a:lnSpc>
                <a:spcPct val="115000"/>
              </a:lnSpc>
              <a:spcBef>
                <a:spcPts val="800"/>
              </a:spcBef>
              <a:spcAft>
                <a:spcPts val="0"/>
              </a:spcAft>
              <a:buSzPts val="2000"/>
              <a:buChar char="●"/>
              <a:defRPr sz="2000"/>
            </a:lvl7pPr>
            <a:lvl8pPr marL="3657600" lvl="7" indent="-355600" algn="l">
              <a:lnSpc>
                <a:spcPct val="115000"/>
              </a:lnSpc>
              <a:spcBef>
                <a:spcPts val="800"/>
              </a:spcBef>
              <a:spcAft>
                <a:spcPts val="0"/>
              </a:spcAft>
              <a:buSzPts val="2000"/>
              <a:buChar char="○"/>
              <a:defRPr sz="2000"/>
            </a:lvl8pPr>
            <a:lvl9pPr marL="4114800" lvl="8" indent="-355600" algn="l">
              <a:lnSpc>
                <a:spcPct val="115000"/>
              </a:lnSpc>
              <a:spcBef>
                <a:spcPts val="800"/>
              </a:spcBef>
              <a:spcAft>
                <a:spcPts val="800"/>
              </a:spcAft>
              <a:buSzPts val="2000"/>
              <a:buChar char="■"/>
              <a:defRPr sz="2000"/>
            </a:lvl9pPr>
          </a:lstStyle>
          <a:p>
            <a:endParaRPr/>
          </a:p>
        </p:txBody>
      </p:sp>
      <p:sp>
        <p:nvSpPr>
          <p:cNvPr id="18" name="Google Shape;18;p32"/>
          <p:cNvSpPr txBox="1">
            <a:spLocks noGrp="1"/>
          </p:cNvSpPr>
          <p:nvPr>
            <p:ph type="body" idx="2"/>
          </p:nvPr>
        </p:nvSpPr>
        <p:spPr>
          <a:xfrm>
            <a:off x="4884415" y="1468375"/>
            <a:ext cx="3367500" cy="28998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800"/>
              </a:spcBef>
              <a:spcAft>
                <a:spcPts val="0"/>
              </a:spcAft>
              <a:buSzPts val="2000"/>
              <a:buChar char="○"/>
              <a:defRPr sz="2000"/>
            </a:lvl2pPr>
            <a:lvl3pPr marL="1371600" lvl="2" indent="-355600" algn="l">
              <a:lnSpc>
                <a:spcPct val="115000"/>
              </a:lnSpc>
              <a:spcBef>
                <a:spcPts val="800"/>
              </a:spcBef>
              <a:spcAft>
                <a:spcPts val="0"/>
              </a:spcAft>
              <a:buSzPts val="2000"/>
              <a:buChar char="■"/>
              <a:defRPr sz="2000"/>
            </a:lvl3pPr>
            <a:lvl4pPr marL="1828800" lvl="3" indent="-355600" algn="l">
              <a:lnSpc>
                <a:spcPct val="115000"/>
              </a:lnSpc>
              <a:spcBef>
                <a:spcPts val="800"/>
              </a:spcBef>
              <a:spcAft>
                <a:spcPts val="0"/>
              </a:spcAft>
              <a:buSzPts val="2000"/>
              <a:buChar char="●"/>
              <a:defRPr sz="2000"/>
            </a:lvl4pPr>
            <a:lvl5pPr marL="2286000" lvl="4" indent="-355600" algn="l">
              <a:lnSpc>
                <a:spcPct val="115000"/>
              </a:lnSpc>
              <a:spcBef>
                <a:spcPts val="800"/>
              </a:spcBef>
              <a:spcAft>
                <a:spcPts val="0"/>
              </a:spcAft>
              <a:buSzPts val="2000"/>
              <a:buChar char="○"/>
              <a:defRPr sz="2000"/>
            </a:lvl5pPr>
            <a:lvl6pPr marL="2743200" lvl="5" indent="-355600" algn="l">
              <a:lnSpc>
                <a:spcPct val="115000"/>
              </a:lnSpc>
              <a:spcBef>
                <a:spcPts val="800"/>
              </a:spcBef>
              <a:spcAft>
                <a:spcPts val="0"/>
              </a:spcAft>
              <a:buSzPts val="2000"/>
              <a:buChar char="■"/>
              <a:defRPr sz="2000"/>
            </a:lvl6pPr>
            <a:lvl7pPr marL="3200400" lvl="6" indent="-355600" algn="l">
              <a:lnSpc>
                <a:spcPct val="115000"/>
              </a:lnSpc>
              <a:spcBef>
                <a:spcPts val="800"/>
              </a:spcBef>
              <a:spcAft>
                <a:spcPts val="0"/>
              </a:spcAft>
              <a:buSzPts val="2000"/>
              <a:buChar char="●"/>
              <a:defRPr sz="2000"/>
            </a:lvl7pPr>
            <a:lvl8pPr marL="3657600" lvl="7" indent="-355600" algn="l">
              <a:lnSpc>
                <a:spcPct val="115000"/>
              </a:lnSpc>
              <a:spcBef>
                <a:spcPts val="800"/>
              </a:spcBef>
              <a:spcAft>
                <a:spcPts val="0"/>
              </a:spcAft>
              <a:buSzPts val="2000"/>
              <a:buChar char="○"/>
              <a:defRPr sz="2000"/>
            </a:lvl8pPr>
            <a:lvl9pPr marL="4114800" lvl="8" indent="-355600" algn="l">
              <a:lnSpc>
                <a:spcPct val="115000"/>
              </a:lnSpc>
              <a:spcBef>
                <a:spcPts val="800"/>
              </a:spcBef>
              <a:spcAft>
                <a:spcPts val="800"/>
              </a:spcAft>
              <a:buSzPts val="2000"/>
              <a:buChar char="■"/>
              <a:defRPr sz="2000"/>
            </a:lvl9pPr>
          </a:lstStyle>
          <a:p>
            <a:endParaRPr/>
          </a:p>
        </p:txBody>
      </p:sp>
      <p:sp>
        <p:nvSpPr>
          <p:cNvPr id="19" name="Google Shape;19;p32"/>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33"/>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3"/>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 name="Google Shape;23;p3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4" name="Google Shape;24;p33"/>
          <p:cNvSpPr txBox="1">
            <a:spLocks noGrp="1"/>
          </p:cNvSpPr>
          <p:nvPr>
            <p:ph type="body" idx="1"/>
          </p:nvPr>
        </p:nvSpPr>
        <p:spPr>
          <a:xfrm>
            <a:off x="1441500" y="1194900"/>
            <a:ext cx="6261300" cy="2753700"/>
          </a:xfrm>
          <a:prstGeom prst="rect">
            <a:avLst/>
          </a:prstGeom>
          <a:noFill/>
          <a:ln>
            <a:noFill/>
          </a:ln>
        </p:spPr>
        <p:txBody>
          <a:bodyPr spcFirstLastPara="1" wrap="square" lIns="0" tIns="0" rIns="0" bIns="0" anchor="ctr" anchorCtr="0">
            <a:noAutofit/>
          </a:bodyPr>
          <a:lstStyle>
            <a:lvl1pPr marL="457200" lvl="0" indent="-419100" algn="ctr">
              <a:lnSpc>
                <a:spcPct val="115000"/>
              </a:lnSpc>
              <a:spcBef>
                <a:spcPts val="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1pPr>
            <a:lvl2pPr marL="914400" lvl="1" indent="-419100" algn="ctr">
              <a:lnSpc>
                <a:spcPct val="115000"/>
              </a:lnSpc>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2pPr>
            <a:lvl3pPr marL="1371600" lvl="2" indent="-419100" algn="ctr">
              <a:lnSpc>
                <a:spcPct val="115000"/>
              </a:lnSpc>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3pPr>
            <a:lvl4pPr marL="1828800" lvl="3" indent="-419100" algn="ctr">
              <a:lnSpc>
                <a:spcPct val="115000"/>
              </a:lnSpc>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4pPr>
            <a:lvl5pPr marL="2286000" lvl="4" indent="-419100" algn="ctr">
              <a:lnSpc>
                <a:spcPct val="115000"/>
              </a:lnSpc>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5pPr>
            <a:lvl6pPr marL="2743200" lvl="5" indent="-419100" algn="ctr">
              <a:lnSpc>
                <a:spcPct val="115000"/>
              </a:lnSpc>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6pPr>
            <a:lvl7pPr marL="3200400" lvl="6" indent="-419100" algn="ctr">
              <a:lnSpc>
                <a:spcPct val="115000"/>
              </a:lnSpc>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7pPr>
            <a:lvl8pPr marL="3657600" lvl="7" indent="-419100" algn="ctr">
              <a:lnSpc>
                <a:spcPct val="115000"/>
              </a:lnSpc>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8pPr>
            <a:lvl9pPr marL="4114800" lvl="8" indent="-419100" algn="ctr">
              <a:lnSpc>
                <a:spcPct val="115000"/>
              </a:lnSpc>
              <a:spcBef>
                <a:spcPts val="800"/>
              </a:spcBef>
              <a:spcAft>
                <a:spcPts val="80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9pPr>
          </a:lstStyle>
          <a:p>
            <a:endParaRPr/>
          </a:p>
        </p:txBody>
      </p:sp>
      <p:sp>
        <p:nvSpPr>
          <p:cNvPr id="25" name="Google Shape;25;p33"/>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IN" sz="9600" b="0" i="0" u="none" strike="noStrike" cap="none">
                <a:solidFill>
                  <a:schemeClr val="accent4"/>
                </a:solidFill>
                <a:latin typeface="Arial"/>
                <a:ea typeface="Arial"/>
                <a:cs typeface="Arial"/>
                <a:sym typeface="Arial"/>
              </a:rPr>
              <a:t>“</a:t>
            </a:r>
            <a:endParaRPr sz="9600" b="0" i="0" u="none" strike="noStrike" cap="none">
              <a:solidFill>
                <a:schemeClr val="accent4"/>
              </a:solidFill>
              <a:latin typeface="Arial"/>
              <a:ea typeface="Arial"/>
              <a:cs typeface="Arial"/>
              <a:sym typeface="Arial"/>
            </a:endParaRPr>
          </a:p>
        </p:txBody>
      </p:sp>
      <p:sp>
        <p:nvSpPr>
          <p:cNvPr id="26" name="Google Shape;26;p33"/>
          <p:cNvSpPr txBox="1">
            <a:spLocks noGrp="1"/>
          </p:cNvSpPr>
          <p:nvPr>
            <p:ph type="sldNum" idx="12"/>
          </p:nvPr>
        </p:nvSpPr>
        <p:spPr>
          <a:xfrm>
            <a:off x="4091600" y="4717600"/>
            <a:ext cx="960900" cy="4260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IN"/>
              <a:t>‹#›</a:t>
            </a:fld>
            <a:endParaRPr/>
          </a:p>
        </p:txBody>
      </p:sp>
      <p:sp>
        <p:nvSpPr>
          <p:cNvPr id="27" name="Google Shape;27;p33"/>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IN" sz="9600" b="0" i="0" u="none" strike="noStrike" cap="none">
                <a:solidFill>
                  <a:schemeClr val="accent4"/>
                </a:solidFill>
                <a:latin typeface="Arial"/>
                <a:ea typeface="Arial"/>
                <a:cs typeface="Arial"/>
                <a:sym typeface="Arial"/>
              </a:rPr>
              <a:t>”</a:t>
            </a:r>
            <a:endParaRPr sz="9600" b="0" i="0" u="none" strike="noStrike" cap="none">
              <a:solidFill>
                <a:schemeClr val="accent4"/>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18900044" scaled="0"/>
        </a:gradFill>
        <a:effectLst/>
      </p:bgPr>
    </p:bg>
    <p:spTree>
      <p:nvGrpSpPr>
        <p:cNvPr id="1" name="Shape 28"/>
        <p:cNvGrpSpPr/>
        <p:nvPr/>
      </p:nvGrpSpPr>
      <p:grpSpPr>
        <a:xfrm>
          <a:off x="0" y="0"/>
          <a:ext cx="0" cy="0"/>
          <a:chOff x="0" y="0"/>
          <a:chExt cx="0" cy="0"/>
        </a:xfrm>
      </p:grpSpPr>
      <p:sp>
        <p:nvSpPr>
          <p:cNvPr id="29" name="Google Shape;29;p34"/>
          <p:cNvSpPr/>
          <p:nvPr/>
        </p:nvSpPr>
        <p:spPr>
          <a:xfrm rot="5400000">
            <a:off x="260250" y="1428700"/>
            <a:ext cx="1750800" cy="22860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 name="Google Shape;30;p3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1" name="Google Shape;31;p34"/>
          <p:cNvSpPr txBox="1">
            <a:spLocks noGrp="1"/>
          </p:cNvSpPr>
          <p:nvPr>
            <p:ph type="ctrTitle"/>
          </p:nvPr>
        </p:nvSpPr>
        <p:spPr>
          <a:xfrm>
            <a:off x="2475275" y="2003875"/>
            <a:ext cx="5813400" cy="6681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5"/>
              </a:buClr>
              <a:buSzPts val="4400"/>
              <a:buNone/>
              <a:defRPr sz="4400">
                <a:solidFill>
                  <a:schemeClr val="accent5"/>
                </a:solidFill>
              </a:defRPr>
            </a:lvl1pPr>
            <a:lvl2pPr lvl="1" algn="l">
              <a:lnSpc>
                <a:spcPct val="90000"/>
              </a:lnSpc>
              <a:spcBef>
                <a:spcPts val="0"/>
              </a:spcBef>
              <a:spcAft>
                <a:spcPts val="0"/>
              </a:spcAft>
              <a:buClr>
                <a:schemeClr val="accent5"/>
              </a:buClr>
              <a:buSzPts val="4400"/>
              <a:buNone/>
              <a:defRPr sz="4400">
                <a:solidFill>
                  <a:schemeClr val="accent5"/>
                </a:solidFill>
              </a:defRPr>
            </a:lvl2pPr>
            <a:lvl3pPr lvl="2" algn="l">
              <a:lnSpc>
                <a:spcPct val="90000"/>
              </a:lnSpc>
              <a:spcBef>
                <a:spcPts val="0"/>
              </a:spcBef>
              <a:spcAft>
                <a:spcPts val="0"/>
              </a:spcAft>
              <a:buClr>
                <a:schemeClr val="accent5"/>
              </a:buClr>
              <a:buSzPts val="4400"/>
              <a:buNone/>
              <a:defRPr sz="4400">
                <a:solidFill>
                  <a:schemeClr val="accent5"/>
                </a:solidFill>
              </a:defRPr>
            </a:lvl3pPr>
            <a:lvl4pPr lvl="3" algn="l">
              <a:lnSpc>
                <a:spcPct val="90000"/>
              </a:lnSpc>
              <a:spcBef>
                <a:spcPts val="0"/>
              </a:spcBef>
              <a:spcAft>
                <a:spcPts val="0"/>
              </a:spcAft>
              <a:buClr>
                <a:schemeClr val="accent5"/>
              </a:buClr>
              <a:buSzPts val="4400"/>
              <a:buNone/>
              <a:defRPr sz="4400">
                <a:solidFill>
                  <a:schemeClr val="accent5"/>
                </a:solidFill>
              </a:defRPr>
            </a:lvl4pPr>
            <a:lvl5pPr lvl="4" algn="l">
              <a:lnSpc>
                <a:spcPct val="90000"/>
              </a:lnSpc>
              <a:spcBef>
                <a:spcPts val="0"/>
              </a:spcBef>
              <a:spcAft>
                <a:spcPts val="0"/>
              </a:spcAft>
              <a:buClr>
                <a:schemeClr val="accent5"/>
              </a:buClr>
              <a:buSzPts val="4400"/>
              <a:buNone/>
              <a:defRPr sz="4400">
                <a:solidFill>
                  <a:schemeClr val="accent5"/>
                </a:solidFill>
              </a:defRPr>
            </a:lvl5pPr>
            <a:lvl6pPr lvl="5" algn="l">
              <a:lnSpc>
                <a:spcPct val="90000"/>
              </a:lnSpc>
              <a:spcBef>
                <a:spcPts val="0"/>
              </a:spcBef>
              <a:spcAft>
                <a:spcPts val="0"/>
              </a:spcAft>
              <a:buClr>
                <a:schemeClr val="accent5"/>
              </a:buClr>
              <a:buSzPts val="4400"/>
              <a:buNone/>
              <a:defRPr sz="4400">
                <a:solidFill>
                  <a:schemeClr val="accent5"/>
                </a:solidFill>
              </a:defRPr>
            </a:lvl6pPr>
            <a:lvl7pPr lvl="6" algn="l">
              <a:lnSpc>
                <a:spcPct val="90000"/>
              </a:lnSpc>
              <a:spcBef>
                <a:spcPts val="0"/>
              </a:spcBef>
              <a:spcAft>
                <a:spcPts val="0"/>
              </a:spcAft>
              <a:buClr>
                <a:schemeClr val="accent5"/>
              </a:buClr>
              <a:buSzPts val="4400"/>
              <a:buNone/>
              <a:defRPr sz="4400">
                <a:solidFill>
                  <a:schemeClr val="accent5"/>
                </a:solidFill>
              </a:defRPr>
            </a:lvl7pPr>
            <a:lvl8pPr lvl="7" algn="l">
              <a:lnSpc>
                <a:spcPct val="90000"/>
              </a:lnSpc>
              <a:spcBef>
                <a:spcPts val="0"/>
              </a:spcBef>
              <a:spcAft>
                <a:spcPts val="0"/>
              </a:spcAft>
              <a:buClr>
                <a:schemeClr val="accent5"/>
              </a:buClr>
              <a:buSzPts val="4400"/>
              <a:buNone/>
              <a:defRPr sz="4400">
                <a:solidFill>
                  <a:schemeClr val="accent5"/>
                </a:solidFill>
              </a:defRPr>
            </a:lvl8pPr>
            <a:lvl9pPr lvl="8" algn="l">
              <a:lnSpc>
                <a:spcPct val="90000"/>
              </a:lnSpc>
              <a:spcBef>
                <a:spcPts val="0"/>
              </a:spcBef>
              <a:spcAft>
                <a:spcPts val="0"/>
              </a:spcAft>
              <a:buClr>
                <a:schemeClr val="accent5"/>
              </a:buClr>
              <a:buSzPts val="4400"/>
              <a:buNone/>
              <a:defRPr sz="4400">
                <a:solidFill>
                  <a:schemeClr val="accent5"/>
                </a:solidFill>
              </a:defRPr>
            </a:lvl9pPr>
          </a:lstStyle>
          <a:p>
            <a:endParaRPr/>
          </a:p>
        </p:txBody>
      </p:sp>
      <p:sp>
        <p:nvSpPr>
          <p:cNvPr id="32" name="Google Shape;32;p34"/>
          <p:cNvSpPr txBox="1">
            <a:spLocks noGrp="1"/>
          </p:cNvSpPr>
          <p:nvPr>
            <p:ph type="subTitle" idx="1"/>
          </p:nvPr>
        </p:nvSpPr>
        <p:spPr>
          <a:xfrm>
            <a:off x="2475275" y="2769050"/>
            <a:ext cx="5813400" cy="370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accent4"/>
              </a:buClr>
              <a:buSzPts val="2400"/>
              <a:buNone/>
              <a:defRPr>
                <a:solidFill>
                  <a:schemeClr val="accent4"/>
                </a:solidFill>
              </a:defRPr>
            </a:lvl1pPr>
            <a:lvl2pPr lvl="1" algn="l">
              <a:lnSpc>
                <a:spcPct val="115000"/>
              </a:lnSpc>
              <a:spcBef>
                <a:spcPts val="800"/>
              </a:spcBef>
              <a:spcAft>
                <a:spcPts val="0"/>
              </a:spcAft>
              <a:buClr>
                <a:schemeClr val="accent4"/>
              </a:buClr>
              <a:buSzPts val="3000"/>
              <a:buNone/>
              <a:defRPr sz="3000">
                <a:solidFill>
                  <a:schemeClr val="accent4"/>
                </a:solidFill>
              </a:defRPr>
            </a:lvl2pPr>
            <a:lvl3pPr lvl="2" algn="l">
              <a:lnSpc>
                <a:spcPct val="115000"/>
              </a:lnSpc>
              <a:spcBef>
                <a:spcPts val="800"/>
              </a:spcBef>
              <a:spcAft>
                <a:spcPts val="0"/>
              </a:spcAft>
              <a:buClr>
                <a:schemeClr val="accent4"/>
              </a:buClr>
              <a:buSzPts val="3000"/>
              <a:buNone/>
              <a:defRPr sz="3000">
                <a:solidFill>
                  <a:schemeClr val="accent4"/>
                </a:solidFill>
              </a:defRPr>
            </a:lvl3pPr>
            <a:lvl4pPr lvl="3" algn="l">
              <a:lnSpc>
                <a:spcPct val="115000"/>
              </a:lnSpc>
              <a:spcBef>
                <a:spcPts val="800"/>
              </a:spcBef>
              <a:spcAft>
                <a:spcPts val="0"/>
              </a:spcAft>
              <a:buClr>
                <a:schemeClr val="accent4"/>
              </a:buClr>
              <a:buSzPts val="3000"/>
              <a:buNone/>
              <a:defRPr sz="3000">
                <a:solidFill>
                  <a:schemeClr val="accent4"/>
                </a:solidFill>
              </a:defRPr>
            </a:lvl4pPr>
            <a:lvl5pPr lvl="4" algn="l">
              <a:lnSpc>
                <a:spcPct val="115000"/>
              </a:lnSpc>
              <a:spcBef>
                <a:spcPts val="800"/>
              </a:spcBef>
              <a:spcAft>
                <a:spcPts val="0"/>
              </a:spcAft>
              <a:buClr>
                <a:schemeClr val="accent4"/>
              </a:buClr>
              <a:buSzPts val="3000"/>
              <a:buNone/>
              <a:defRPr sz="3000">
                <a:solidFill>
                  <a:schemeClr val="accent4"/>
                </a:solidFill>
              </a:defRPr>
            </a:lvl5pPr>
            <a:lvl6pPr lvl="5" algn="l">
              <a:lnSpc>
                <a:spcPct val="115000"/>
              </a:lnSpc>
              <a:spcBef>
                <a:spcPts val="800"/>
              </a:spcBef>
              <a:spcAft>
                <a:spcPts val="0"/>
              </a:spcAft>
              <a:buClr>
                <a:schemeClr val="accent4"/>
              </a:buClr>
              <a:buSzPts val="3000"/>
              <a:buNone/>
              <a:defRPr sz="3000">
                <a:solidFill>
                  <a:schemeClr val="accent4"/>
                </a:solidFill>
              </a:defRPr>
            </a:lvl6pPr>
            <a:lvl7pPr lvl="6" algn="l">
              <a:lnSpc>
                <a:spcPct val="115000"/>
              </a:lnSpc>
              <a:spcBef>
                <a:spcPts val="800"/>
              </a:spcBef>
              <a:spcAft>
                <a:spcPts val="0"/>
              </a:spcAft>
              <a:buClr>
                <a:schemeClr val="accent4"/>
              </a:buClr>
              <a:buSzPts val="3000"/>
              <a:buNone/>
              <a:defRPr sz="3000">
                <a:solidFill>
                  <a:schemeClr val="accent4"/>
                </a:solidFill>
              </a:defRPr>
            </a:lvl7pPr>
            <a:lvl8pPr lvl="7" algn="l">
              <a:lnSpc>
                <a:spcPct val="115000"/>
              </a:lnSpc>
              <a:spcBef>
                <a:spcPts val="800"/>
              </a:spcBef>
              <a:spcAft>
                <a:spcPts val="0"/>
              </a:spcAft>
              <a:buClr>
                <a:schemeClr val="accent4"/>
              </a:buClr>
              <a:buSzPts val="3000"/>
              <a:buNone/>
              <a:defRPr sz="3000">
                <a:solidFill>
                  <a:schemeClr val="accent4"/>
                </a:solidFill>
              </a:defRPr>
            </a:lvl8pPr>
            <a:lvl9pPr lvl="8" algn="l">
              <a:lnSpc>
                <a:spcPct val="115000"/>
              </a:lnSpc>
              <a:spcBef>
                <a:spcPts val="800"/>
              </a:spcBef>
              <a:spcAft>
                <a:spcPts val="800"/>
              </a:spcAft>
              <a:buClr>
                <a:schemeClr val="accent4"/>
              </a:buClr>
              <a:buSzPts val="3000"/>
              <a:buNone/>
              <a:defRPr sz="3000">
                <a:solidFill>
                  <a:schemeClr val="accent4"/>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3"/>
        <p:cNvGrpSpPr/>
        <p:nvPr/>
      </p:nvGrpSpPr>
      <p:grpSpPr>
        <a:xfrm>
          <a:off x="0" y="0"/>
          <a:ext cx="0" cy="0"/>
          <a:chOff x="0" y="0"/>
          <a:chExt cx="0" cy="0"/>
        </a:xfrm>
      </p:grpSpPr>
      <p:sp>
        <p:nvSpPr>
          <p:cNvPr id="34" name="Google Shape;34;p35"/>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 name="Google Shape;35;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 name="Google Shape;36;p35"/>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37" name="Google Shape;37;p35"/>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0"/>
              </a:spcBef>
              <a:spcAft>
                <a:spcPts val="0"/>
              </a:spcAft>
              <a:buSzPts val="2400"/>
              <a:buChar char="●"/>
              <a:defRPr/>
            </a:lvl1pPr>
            <a:lvl2pPr marL="914400" lvl="1" indent="-381000" algn="l">
              <a:lnSpc>
                <a:spcPct val="115000"/>
              </a:lnSpc>
              <a:spcBef>
                <a:spcPts val="800"/>
              </a:spcBef>
              <a:spcAft>
                <a:spcPts val="0"/>
              </a:spcAft>
              <a:buSzPts val="2400"/>
              <a:buChar char="○"/>
              <a:defRPr/>
            </a:lvl2pPr>
            <a:lvl3pPr marL="1371600" lvl="2" indent="-381000" algn="l">
              <a:lnSpc>
                <a:spcPct val="115000"/>
              </a:lnSpc>
              <a:spcBef>
                <a:spcPts val="800"/>
              </a:spcBef>
              <a:spcAft>
                <a:spcPts val="0"/>
              </a:spcAft>
              <a:buSzPts val="2400"/>
              <a:buChar char="■"/>
              <a:defRPr/>
            </a:lvl3pPr>
            <a:lvl4pPr marL="1828800" lvl="3" indent="-381000" algn="l">
              <a:lnSpc>
                <a:spcPct val="115000"/>
              </a:lnSpc>
              <a:spcBef>
                <a:spcPts val="800"/>
              </a:spcBef>
              <a:spcAft>
                <a:spcPts val="0"/>
              </a:spcAft>
              <a:buSzPts val="2400"/>
              <a:buChar char="●"/>
              <a:defRPr/>
            </a:lvl4pPr>
            <a:lvl5pPr marL="2286000" lvl="4" indent="-381000" algn="l">
              <a:lnSpc>
                <a:spcPct val="115000"/>
              </a:lnSpc>
              <a:spcBef>
                <a:spcPts val="800"/>
              </a:spcBef>
              <a:spcAft>
                <a:spcPts val="0"/>
              </a:spcAft>
              <a:buSzPts val="2400"/>
              <a:buChar char="○"/>
              <a:defRPr/>
            </a:lvl5pPr>
            <a:lvl6pPr marL="2743200" lvl="5" indent="-381000" algn="l">
              <a:lnSpc>
                <a:spcPct val="115000"/>
              </a:lnSpc>
              <a:spcBef>
                <a:spcPts val="800"/>
              </a:spcBef>
              <a:spcAft>
                <a:spcPts val="0"/>
              </a:spcAft>
              <a:buSzPts val="2400"/>
              <a:buChar char="■"/>
              <a:defRPr/>
            </a:lvl6pPr>
            <a:lvl7pPr marL="3200400" lvl="6" indent="-381000" algn="l">
              <a:lnSpc>
                <a:spcPct val="115000"/>
              </a:lnSpc>
              <a:spcBef>
                <a:spcPts val="800"/>
              </a:spcBef>
              <a:spcAft>
                <a:spcPts val="0"/>
              </a:spcAft>
              <a:buSzPts val="2400"/>
              <a:buChar char="●"/>
              <a:defRPr/>
            </a:lvl7pPr>
            <a:lvl8pPr marL="3657600" lvl="7" indent="-381000" algn="l">
              <a:lnSpc>
                <a:spcPct val="115000"/>
              </a:lnSpc>
              <a:spcBef>
                <a:spcPts val="800"/>
              </a:spcBef>
              <a:spcAft>
                <a:spcPts val="0"/>
              </a:spcAft>
              <a:buSzPts val="2400"/>
              <a:buChar char="○"/>
              <a:defRPr/>
            </a:lvl8pPr>
            <a:lvl9pPr marL="4114800" lvl="8" indent="-381000" algn="l">
              <a:lnSpc>
                <a:spcPct val="115000"/>
              </a:lnSpc>
              <a:spcBef>
                <a:spcPts val="800"/>
              </a:spcBef>
              <a:spcAft>
                <a:spcPts val="800"/>
              </a:spcAft>
              <a:buSzPts val="2400"/>
              <a:buChar char="■"/>
              <a:defRPr/>
            </a:lvl9pPr>
          </a:lstStyle>
          <a:p>
            <a:endParaRPr/>
          </a:p>
        </p:txBody>
      </p:sp>
      <p:sp>
        <p:nvSpPr>
          <p:cNvPr id="38" name="Google Shape;38;p35"/>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3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3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 name="Google Shape;42;p36"/>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43" name="Google Shape;43;p36"/>
          <p:cNvSpPr txBox="1">
            <a:spLocks noGrp="1"/>
          </p:cNvSpPr>
          <p:nvPr>
            <p:ph type="body" idx="1"/>
          </p:nvPr>
        </p:nvSpPr>
        <p:spPr>
          <a:xfrm>
            <a:off x="1044446" y="1468375"/>
            <a:ext cx="2245200" cy="30090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800"/>
              </a:spcBef>
              <a:spcAft>
                <a:spcPts val="0"/>
              </a:spcAft>
              <a:buSzPts val="1800"/>
              <a:buChar char="○"/>
              <a:defRPr sz="1800"/>
            </a:lvl2pPr>
            <a:lvl3pPr marL="1371600" lvl="2" indent="-342900" algn="l">
              <a:lnSpc>
                <a:spcPct val="115000"/>
              </a:lnSpc>
              <a:spcBef>
                <a:spcPts val="800"/>
              </a:spcBef>
              <a:spcAft>
                <a:spcPts val="0"/>
              </a:spcAft>
              <a:buSzPts val="1800"/>
              <a:buChar char="■"/>
              <a:defRPr sz="1800"/>
            </a:lvl3pPr>
            <a:lvl4pPr marL="1828800" lvl="3" indent="-342900" algn="l">
              <a:lnSpc>
                <a:spcPct val="115000"/>
              </a:lnSpc>
              <a:spcBef>
                <a:spcPts val="800"/>
              </a:spcBef>
              <a:spcAft>
                <a:spcPts val="0"/>
              </a:spcAft>
              <a:buSzPts val="1800"/>
              <a:buChar char="●"/>
              <a:defRPr sz="1800"/>
            </a:lvl4pPr>
            <a:lvl5pPr marL="2286000" lvl="4" indent="-342900" algn="l">
              <a:lnSpc>
                <a:spcPct val="115000"/>
              </a:lnSpc>
              <a:spcBef>
                <a:spcPts val="800"/>
              </a:spcBef>
              <a:spcAft>
                <a:spcPts val="0"/>
              </a:spcAft>
              <a:buSzPts val="1800"/>
              <a:buChar char="○"/>
              <a:defRPr sz="1800"/>
            </a:lvl5pPr>
            <a:lvl6pPr marL="2743200" lvl="5" indent="-342900" algn="l">
              <a:lnSpc>
                <a:spcPct val="115000"/>
              </a:lnSpc>
              <a:spcBef>
                <a:spcPts val="800"/>
              </a:spcBef>
              <a:spcAft>
                <a:spcPts val="0"/>
              </a:spcAft>
              <a:buSzPts val="1800"/>
              <a:buChar char="■"/>
              <a:defRPr sz="1800"/>
            </a:lvl6pPr>
            <a:lvl7pPr marL="3200400" lvl="6" indent="-342900" algn="l">
              <a:lnSpc>
                <a:spcPct val="115000"/>
              </a:lnSpc>
              <a:spcBef>
                <a:spcPts val="800"/>
              </a:spcBef>
              <a:spcAft>
                <a:spcPts val="0"/>
              </a:spcAft>
              <a:buSzPts val="1800"/>
              <a:buChar char="●"/>
              <a:defRPr sz="1800"/>
            </a:lvl7pPr>
            <a:lvl8pPr marL="3657600" lvl="7" indent="-342900" algn="l">
              <a:lnSpc>
                <a:spcPct val="115000"/>
              </a:lnSpc>
              <a:spcBef>
                <a:spcPts val="800"/>
              </a:spcBef>
              <a:spcAft>
                <a:spcPts val="0"/>
              </a:spcAft>
              <a:buSzPts val="1800"/>
              <a:buChar char="○"/>
              <a:defRPr sz="1800"/>
            </a:lvl8pPr>
            <a:lvl9pPr marL="4114800" lvl="8" indent="-342900" algn="l">
              <a:lnSpc>
                <a:spcPct val="115000"/>
              </a:lnSpc>
              <a:spcBef>
                <a:spcPts val="800"/>
              </a:spcBef>
              <a:spcAft>
                <a:spcPts val="800"/>
              </a:spcAft>
              <a:buSzPts val="1800"/>
              <a:buChar char="■"/>
              <a:defRPr sz="1800"/>
            </a:lvl9pPr>
          </a:lstStyle>
          <a:p>
            <a:endParaRPr/>
          </a:p>
        </p:txBody>
      </p:sp>
      <p:sp>
        <p:nvSpPr>
          <p:cNvPr id="44" name="Google Shape;44;p36"/>
          <p:cNvSpPr txBox="1">
            <a:spLocks noGrp="1"/>
          </p:cNvSpPr>
          <p:nvPr>
            <p:ph type="body" idx="2"/>
          </p:nvPr>
        </p:nvSpPr>
        <p:spPr>
          <a:xfrm>
            <a:off x="3525597" y="1468375"/>
            <a:ext cx="2245200" cy="30090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800"/>
              </a:spcBef>
              <a:spcAft>
                <a:spcPts val="0"/>
              </a:spcAft>
              <a:buSzPts val="1800"/>
              <a:buChar char="○"/>
              <a:defRPr sz="1800"/>
            </a:lvl2pPr>
            <a:lvl3pPr marL="1371600" lvl="2" indent="-342900" algn="l">
              <a:lnSpc>
                <a:spcPct val="115000"/>
              </a:lnSpc>
              <a:spcBef>
                <a:spcPts val="800"/>
              </a:spcBef>
              <a:spcAft>
                <a:spcPts val="0"/>
              </a:spcAft>
              <a:buSzPts val="1800"/>
              <a:buChar char="■"/>
              <a:defRPr sz="1800"/>
            </a:lvl3pPr>
            <a:lvl4pPr marL="1828800" lvl="3" indent="-342900" algn="l">
              <a:lnSpc>
                <a:spcPct val="115000"/>
              </a:lnSpc>
              <a:spcBef>
                <a:spcPts val="800"/>
              </a:spcBef>
              <a:spcAft>
                <a:spcPts val="0"/>
              </a:spcAft>
              <a:buSzPts val="1800"/>
              <a:buChar char="●"/>
              <a:defRPr sz="1800"/>
            </a:lvl4pPr>
            <a:lvl5pPr marL="2286000" lvl="4" indent="-342900" algn="l">
              <a:lnSpc>
                <a:spcPct val="115000"/>
              </a:lnSpc>
              <a:spcBef>
                <a:spcPts val="800"/>
              </a:spcBef>
              <a:spcAft>
                <a:spcPts val="0"/>
              </a:spcAft>
              <a:buSzPts val="1800"/>
              <a:buChar char="○"/>
              <a:defRPr sz="1800"/>
            </a:lvl5pPr>
            <a:lvl6pPr marL="2743200" lvl="5" indent="-342900" algn="l">
              <a:lnSpc>
                <a:spcPct val="115000"/>
              </a:lnSpc>
              <a:spcBef>
                <a:spcPts val="800"/>
              </a:spcBef>
              <a:spcAft>
                <a:spcPts val="0"/>
              </a:spcAft>
              <a:buSzPts val="1800"/>
              <a:buChar char="■"/>
              <a:defRPr sz="1800"/>
            </a:lvl6pPr>
            <a:lvl7pPr marL="3200400" lvl="6" indent="-342900" algn="l">
              <a:lnSpc>
                <a:spcPct val="115000"/>
              </a:lnSpc>
              <a:spcBef>
                <a:spcPts val="800"/>
              </a:spcBef>
              <a:spcAft>
                <a:spcPts val="0"/>
              </a:spcAft>
              <a:buSzPts val="1800"/>
              <a:buChar char="●"/>
              <a:defRPr sz="1800"/>
            </a:lvl7pPr>
            <a:lvl8pPr marL="3657600" lvl="7" indent="-342900" algn="l">
              <a:lnSpc>
                <a:spcPct val="115000"/>
              </a:lnSpc>
              <a:spcBef>
                <a:spcPts val="800"/>
              </a:spcBef>
              <a:spcAft>
                <a:spcPts val="0"/>
              </a:spcAft>
              <a:buSzPts val="1800"/>
              <a:buChar char="○"/>
              <a:defRPr sz="1800"/>
            </a:lvl8pPr>
            <a:lvl9pPr marL="4114800" lvl="8" indent="-342900" algn="l">
              <a:lnSpc>
                <a:spcPct val="115000"/>
              </a:lnSpc>
              <a:spcBef>
                <a:spcPts val="800"/>
              </a:spcBef>
              <a:spcAft>
                <a:spcPts val="800"/>
              </a:spcAft>
              <a:buSzPts val="1800"/>
              <a:buChar char="■"/>
              <a:defRPr sz="1800"/>
            </a:lvl9pPr>
          </a:lstStyle>
          <a:p>
            <a:endParaRPr/>
          </a:p>
        </p:txBody>
      </p:sp>
      <p:sp>
        <p:nvSpPr>
          <p:cNvPr id="45" name="Google Shape;45;p36"/>
          <p:cNvSpPr txBox="1">
            <a:spLocks noGrp="1"/>
          </p:cNvSpPr>
          <p:nvPr>
            <p:ph type="body" idx="3"/>
          </p:nvPr>
        </p:nvSpPr>
        <p:spPr>
          <a:xfrm>
            <a:off x="6006748" y="1468375"/>
            <a:ext cx="2245200" cy="30090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800"/>
              </a:spcBef>
              <a:spcAft>
                <a:spcPts val="0"/>
              </a:spcAft>
              <a:buSzPts val="1800"/>
              <a:buChar char="○"/>
              <a:defRPr sz="1800"/>
            </a:lvl2pPr>
            <a:lvl3pPr marL="1371600" lvl="2" indent="-342900" algn="l">
              <a:lnSpc>
                <a:spcPct val="115000"/>
              </a:lnSpc>
              <a:spcBef>
                <a:spcPts val="800"/>
              </a:spcBef>
              <a:spcAft>
                <a:spcPts val="0"/>
              </a:spcAft>
              <a:buSzPts val="1800"/>
              <a:buChar char="■"/>
              <a:defRPr sz="1800"/>
            </a:lvl3pPr>
            <a:lvl4pPr marL="1828800" lvl="3" indent="-342900" algn="l">
              <a:lnSpc>
                <a:spcPct val="115000"/>
              </a:lnSpc>
              <a:spcBef>
                <a:spcPts val="800"/>
              </a:spcBef>
              <a:spcAft>
                <a:spcPts val="0"/>
              </a:spcAft>
              <a:buSzPts val="1800"/>
              <a:buChar char="●"/>
              <a:defRPr sz="1800"/>
            </a:lvl4pPr>
            <a:lvl5pPr marL="2286000" lvl="4" indent="-342900" algn="l">
              <a:lnSpc>
                <a:spcPct val="115000"/>
              </a:lnSpc>
              <a:spcBef>
                <a:spcPts val="800"/>
              </a:spcBef>
              <a:spcAft>
                <a:spcPts val="0"/>
              </a:spcAft>
              <a:buSzPts val="1800"/>
              <a:buChar char="○"/>
              <a:defRPr sz="1800"/>
            </a:lvl5pPr>
            <a:lvl6pPr marL="2743200" lvl="5" indent="-342900" algn="l">
              <a:lnSpc>
                <a:spcPct val="115000"/>
              </a:lnSpc>
              <a:spcBef>
                <a:spcPts val="800"/>
              </a:spcBef>
              <a:spcAft>
                <a:spcPts val="0"/>
              </a:spcAft>
              <a:buSzPts val="1800"/>
              <a:buChar char="■"/>
              <a:defRPr sz="1800"/>
            </a:lvl6pPr>
            <a:lvl7pPr marL="3200400" lvl="6" indent="-342900" algn="l">
              <a:lnSpc>
                <a:spcPct val="115000"/>
              </a:lnSpc>
              <a:spcBef>
                <a:spcPts val="800"/>
              </a:spcBef>
              <a:spcAft>
                <a:spcPts val="0"/>
              </a:spcAft>
              <a:buSzPts val="1800"/>
              <a:buChar char="●"/>
              <a:defRPr sz="1800"/>
            </a:lvl7pPr>
            <a:lvl8pPr marL="3657600" lvl="7" indent="-342900" algn="l">
              <a:lnSpc>
                <a:spcPct val="115000"/>
              </a:lnSpc>
              <a:spcBef>
                <a:spcPts val="800"/>
              </a:spcBef>
              <a:spcAft>
                <a:spcPts val="0"/>
              </a:spcAft>
              <a:buSzPts val="1800"/>
              <a:buChar char="○"/>
              <a:defRPr sz="1800"/>
            </a:lvl8pPr>
            <a:lvl9pPr marL="4114800" lvl="8" indent="-342900" algn="l">
              <a:lnSpc>
                <a:spcPct val="115000"/>
              </a:lnSpc>
              <a:spcBef>
                <a:spcPts val="800"/>
              </a:spcBef>
              <a:spcAft>
                <a:spcPts val="800"/>
              </a:spcAft>
              <a:buSzPts val="1800"/>
              <a:buChar char="■"/>
              <a:defRPr sz="1800"/>
            </a:lvl9pPr>
          </a:lstStyle>
          <a:p>
            <a:endParaRPr/>
          </a:p>
        </p:txBody>
      </p:sp>
      <p:sp>
        <p:nvSpPr>
          <p:cNvPr id="46" name="Google Shape;46;p36"/>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1" name="Shape 47"/>
        <p:cNvGrpSpPr/>
        <p:nvPr/>
      </p:nvGrpSpPr>
      <p:grpSpPr>
        <a:xfrm>
          <a:off x="0" y="0"/>
          <a:ext cx="0" cy="0"/>
          <a:chOff x="0" y="0"/>
          <a:chExt cx="0" cy="0"/>
        </a:xfrm>
      </p:grpSpPr>
      <p:sp>
        <p:nvSpPr>
          <p:cNvPr id="48" name="Google Shape;48;p37"/>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 name="Google Shape;49;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37"/>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lt1"/>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51"/>
        <p:cNvGrpSpPr/>
        <p:nvPr/>
      </p:nvGrpSpPr>
      <p:grpSpPr>
        <a:xfrm>
          <a:off x="0" y="0"/>
          <a:ext cx="0" cy="0"/>
          <a:chOff x="0" y="0"/>
          <a:chExt cx="0" cy="0"/>
        </a:xfrm>
      </p:grpSpPr>
      <p:sp>
        <p:nvSpPr>
          <p:cNvPr id="52" name="Google Shape;52;p38"/>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 name="Google Shape;53;p3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 name="Google Shape;54;p38"/>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1pPr>
            <a:lvl2pPr marR="0" lvl="1"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2pPr>
            <a:lvl3pPr marR="0" lvl="2"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3pPr>
            <a:lvl4pPr marR="0" lvl="3"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4pPr>
            <a:lvl5pPr marR="0" lvl="4"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5pPr>
            <a:lvl6pPr marR="0" lvl="5"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6pPr>
            <a:lvl7pPr marR="0" lvl="6"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7pPr>
            <a:lvl8pPr marR="0" lvl="7"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8pPr>
            <a:lvl9pPr marR="0" lvl="8"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9pPr>
          </a:lstStyle>
          <a:p>
            <a:endParaRPr/>
          </a:p>
        </p:txBody>
      </p:sp>
      <p:sp>
        <p:nvSpPr>
          <p:cNvPr id="7" name="Google Shape;7;p30"/>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endParaRPr/>
          </a:p>
        </p:txBody>
      </p:sp>
      <p:sp>
        <p:nvSpPr>
          <p:cNvPr id="8" name="Google Shape;8;p30"/>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urworldindata.org/co2-and-other-greenhouse-gas-emissions"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theconversation.com/food-production-generates-more-than-a-third-of-manmade-greenhouse-gas-emissions-a-new-framework-tells-us-how-much-comes-from-crops-countries-and-regions-167623"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3945/ajcn.2009.26736AA"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comments" Target="../comments/comment2.xml"/><Relationship Id="rId4" Type="http://schemas.openxmlformats.org/officeDocument/2006/relationships/hyperlink" Target="https://doi.org/10.1016/j.scitotenv.2018.06.258"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16/S0301-4215(99)00014-2"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x.doi.org/10.1016/j.agee.2010.07.00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www.visualcapitalist.com/most-populous-countries-over-50-year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willflyforfood.net/food-in-nigeria/#:~:text=Jollof%20rice%20is%20one%20of,the%20Nigerian%20and%20Ghanian%20versions." TargetMode="External"/><Relationship Id="rId3" Type="http://schemas.openxmlformats.org/officeDocument/2006/relationships/hyperlink" Target="https://www.chinahighlights.com/travelguide/chinese-food/chinese-food-type.htm#:~:text=Chinese%20people%20eat%20rice%20almost,dishes%20is%20Yangzhou%20fried%20rice." TargetMode="External"/><Relationship Id="rId7" Type="http://schemas.openxmlformats.org/officeDocument/2006/relationships/hyperlink" Target="https://food52.com/blog/19314-pakistan-s-national-dish-beloved-by-construction-workers-nobles-alike" TargetMode="External"/><Relationship Id="rId12" Type="http://schemas.openxmlformats.org/officeDocument/2006/relationships/hyperlink" Target="https://www.tasteatlas.com/tacos"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www-cnn-com.cdn.ampproject.org/v/s/www.cnn.com/travel/amp/40-indonesian-foods/index.html?amp_gsa=1&amp;amp_js_v=a9&amp;usqp=mq331AQKKAFQArABIIACAw%3D%3D#amp_tf=From%20%251%24s&amp;aoh=16732796601555&amp;csi=1&amp;referrer=https%3A%2F%2Fwww.google.com&amp;ampshare=https%3A%2F%2Fwww.cnn.com%2Ftravel%2Farticle%2F40-indonesian-foods%2Findex.html" TargetMode="External"/><Relationship Id="rId11" Type="http://schemas.openxmlformats.org/officeDocument/2006/relationships/hyperlink" Target="https://www.tripsavvy.com/traditional-russian-foods-4173498#:~:text=Pelmeni&amp;text=Pelmeni%20is%20considered%20the%20national,or%20in%20a%20soup%20broth." TargetMode="External"/><Relationship Id="rId5" Type="http://schemas.openxmlformats.org/officeDocument/2006/relationships/hyperlink" Target="https://www.microblife.in/what-is-the-most-eaten-food-in-america/?amp=1" TargetMode="External"/><Relationship Id="rId10" Type="http://schemas.openxmlformats.org/officeDocument/2006/relationships/hyperlink" Target="https://togetherwomenrise.org/customsandcuisine/customs-cuisine-of-bangladesh-speak-up-for-the-poor/" TargetMode="External"/><Relationship Id="rId4" Type="http://schemas.openxmlformats.org/officeDocument/2006/relationships/hyperlink" Target="https://www.thespruceeats.com/ultimate-guide-to-dining-indian-style-1957866" TargetMode="External"/><Relationship Id="rId9" Type="http://schemas.openxmlformats.org/officeDocument/2006/relationships/hyperlink" Target="https://www.rainforestcruises.com/guides/traditional-brazilian-food#:~:text=1.-,Feijoada,to%20round%20out%20the%20flavor."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slurrp.com/recipes/jollof-rice-1623823191" TargetMode="External"/><Relationship Id="rId3" Type="http://schemas.openxmlformats.org/officeDocument/2006/relationships/hyperlink" Target="https://www.madewithlau.com/recipes/yangzhou-fried-rice" TargetMode="External"/><Relationship Id="rId7" Type="http://schemas.openxmlformats.org/officeDocument/2006/relationships/hyperlink" Target="https://samarascuisine.com/nihari-recipe/" TargetMode="External"/><Relationship Id="rId12" Type="http://schemas.openxmlformats.org/officeDocument/2006/relationships/hyperlink" Target="https://www.bettycrocker.com/recipes/easy-beef-tacos/426c261d-b2eb-4e22-9cba-0066f3335591"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www.recipetineats.com/nasi-goreng-indonesian-fried-rice/" TargetMode="External"/><Relationship Id="rId11" Type="http://schemas.openxmlformats.org/officeDocument/2006/relationships/hyperlink" Target="https://www.thekitchn.com/pelmeni-recipe-23058710" TargetMode="External"/><Relationship Id="rId5" Type="http://schemas.openxmlformats.org/officeDocument/2006/relationships/hyperlink" Target="https://www.slurrp.com/recipes/mixed-veg-1611367030" TargetMode="External"/><Relationship Id="rId10" Type="http://schemas.openxmlformats.org/officeDocument/2006/relationships/hyperlink" Target="https://www.slurrp.com/recipes/bangladesh-fish-curry-recipe-1622791817" TargetMode="External"/><Relationship Id="rId4" Type="http://schemas.openxmlformats.org/officeDocument/2006/relationships/hyperlink" Target="https://www.bongeats.com/recipe/roti" TargetMode="External"/><Relationship Id="rId9" Type="http://schemas.openxmlformats.org/officeDocument/2006/relationships/hyperlink" Target="https://www.curiouscuisiniere.com/feijoada-brazilian-black-bean-stew/"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code/amandaroseknudsen/globalfoodemissions/data?select=Food_Product_Emissions.csv"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science.sciencemag.org/content/330/6002/356"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comments" Target="../comments/comment1.xml"/><Relationship Id="rId5" Type="http://schemas.openxmlformats.org/officeDocument/2006/relationships/hyperlink" Target="https://www.ipcc.ch/report/ar5/wg3/"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ourworldindata.org/co2-and-other-greenhouse-gas-emission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ctrTitle"/>
          </p:nvPr>
        </p:nvSpPr>
        <p:spPr>
          <a:xfrm>
            <a:off x="4003786" y="1510600"/>
            <a:ext cx="4083772" cy="21222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4800"/>
              <a:buNone/>
            </a:pPr>
            <a:r>
              <a:rPr lang="en-IN" sz="4600" b="1">
                <a:solidFill>
                  <a:srgbClr val="FFFFFF"/>
                </a:solidFill>
                <a:latin typeface="Calibri"/>
                <a:ea typeface="Calibri"/>
                <a:cs typeface="Calibri"/>
                <a:sym typeface="Calibri"/>
              </a:rPr>
              <a:t>A Comparative Study of  </a:t>
            </a:r>
            <a:br>
              <a:rPr lang="en-IN" sz="4600" b="1">
                <a:solidFill>
                  <a:srgbClr val="FFFFFF"/>
                </a:solidFill>
                <a:latin typeface="Calibri"/>
                <a:ea typeface="Calibri"/>
                <a:cs typeface="Calibri"/>
                <a:sym typeface="Calibri"/>
              </a:rPr>
            </a:br>
            <a:r>
              <a:rPr lang="en-IN" sz="4600" b="1">
                <a:solidFill>
                  <a:srgbClr val="FEC509"/>
                </a:solidFill>
                <a:latin typeface="Calibri"/>
                <a:ea typeface="Calibri"/>
                <a:cs typeface="Calibri"/>
                <a:sym typeface="Calibri"/>
              </a:rPr>
              <a:t>Carbon Emission of Most Popular Dish  </a:t>
            </a:r>
            <a:br>
              <a:rPr lang="en-IN" sz="4600" b="1">
                <a:solidFill>
                  <a:srgbClr val="FEC509"/>
                </a:solidFill>
                <a:latin typeface="Calibri"/>
                <a:ea typeface="Calibri"/>
                <a:cs typeface="Calibri"/>
                <a:sym typeface="Calibri"/>
              </a:rPr>
            </a:br>
            <a:r>
              <a:rPr lang="en-IN" sz="4600" b="1">
                <a:solidFill>
                  <a:srgbClr val="FFFFFF"/>
                </a:solidFill>
                <a:latin typeface="Calibri"/>
                <a:ea typeface="Calibri"/>
                <a:cs typeface="Calibri"/>
                <a:sym typeface="Calibri"/>
              </a:rPr>
              <a:t>in 10 Countries </a:t>
            </a:r>
            <a:endParaRPr sz="4600">
              <a:solidFill>
                <a:srgbClr val="FFFFFF"/>
              </a:solidFill>
              <a:latin typeface="Calibri"/>
              <a:ea typeface="Calibri"/>
              <a:cs typeface="Calibri"/>
              <a:sym typeface="Calibri"/>
            </a:endParaRPr>
          </a:p>
        </p:txBody>
      </p:sp>
      <p:pic>
        <p:nvPicPr>
          <p:cNvPr id="60" name="Google Shape;60;p1"/>
          <p:cNvPicPr preferRelativeResize="0"/>
          <p:nvPr/>
        </p:nvPicPr>
        <p:blipFill rotWithShape="1">
          <a:blip r:embed="rId3">
            <a:alphaModFix/>
          </a:blip>
          <a:srcRect/>
          <a:stretch/>
        </p:blipFill>
        <p:spPr>
          <a:xfrm>
            <a:off x="923791" y="1376998"/>
            <a:ext cx="2331489" cy="2122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f6758bd8a6_0_0"/>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10</a:t>
            </a:fld>
            <a:endParaRPr/>
          </a:p>
        </p:txBody>
      </p:sp>
      <p:grpSp>
        <p:nvGrpSpPr>
          <p:cNvPr id="169" name="Google Shape;169;g1f6758bd8a6_0_0"/>
          <p:cNvGrpSpPr/>
          <p:nvPr/>
        </p:nvGrpSpPr>
        <p:grpSpPr>
          <a:xfrm>
            <a:off x="520379" y="867307"/>
            <a:ext cx="336767" cy="383835"/>
            <a:chOff x="4992766" y="278900"/>
            <a:chExt cx="400675" cy="456675"/>
          </a:xfrm>
        </p:grpSpPr>
        <p:sp>
          <p:nvSpPr>
            <p:cNvPr id="170" name="Google Shape;170;g1f6758bd8a6_0_0"/>
            <p:cNvSpPr/>
            <p:nvPr/>
          </p:nvSpPr>
          <p:spPr>
            <a:xfrm>
              <a:off x="5021991"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1f6758bd8a6_0_0"/>
            <p:cNvSpPr/>
            <p:nvPr/>
          </p:nvSpPr>
          <p:spPr>
            <a:xfrm>
              <a:off x="4992766"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f6758bd8a6_0_0"/>
            <p:cNvSpPr/>
            <p:nvPr/>
          </p:nvSpPr>
          <p:spPr>
            <a:xfrm>
              <a:off x="5171166"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1f6758bd8a6_0_0"/>
            <p:cNvSpPr/>
            <p:nvPr/>
          </p:nvSpPr>
          <p:spPr>
            <a:xfrm>
              <a:off x="5171166"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g1f6758bd8a6_0_0"/>
          <p:cNvSpPr txBox="1"/>
          <p:nvPr/>
        </p:nvSpPr>
        <p:spPr>
          <a:xfrm>
            <a:off x="5399690" y="4400925"/>
            <a:ext cx="3199500" cy="230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0" i="0" u="none" strike="noStrike" cap="none">
                <a:solidFill>
                  <a:srgbClr val="000000"/>
                </a:solidFill>
                <a:latin typeface="Arial"/>
                <a:ea typeface="Arial"/>
                <a:cs typeface="Arial"/>
                <a:sym typeface="Arial"/>
              </a:rPr>
              <a:t>Source: </a:t>
            </a:r>
            <a:r>
              <a:rPr lang="en-IN" sz="9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Our World in Data</a:t>
            </a:r>
            <a:endParaRPr sz="900" b="0" i="0" u="none" strike="noStrike" cap="none">
              <a:solidFill>
                <a:srgbClr val="000000"/>
              </a:solidFill>
              <a:latin typeface="Arial"/>
              <a:ea typeface="Arial"/>
              <a:cs typeface="Arial"/>
              <a:sym typeface="Arial"/>
            </a:endParaRPr>
          </a:p>
        </p:txBody>
      </p:sp>
      <p:pic>
        <p:nvPicPr>
          <p:cNvPr id="175" name="Google Shape;175;g1f6758bd8a6_0_0"/>
          <p:cNvPicPr preferRelativeResize="0"/>
          <p:nvPr/>
        </p:nvPicPr>
        <p:blipFill>
          <a:blip r:embed="rId4">
            <a:alphaModFix/>
          </a:blip>
          <a:stretch>
            <a:fillRect/>
          </a:stretch>
        </p:blipFill>
        <p:spPr>
          <a:xfrm>
            <a:off x="1035500" y="597225"/>
            <a:ext cx="7299348" cy="37654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0"/>
          <p:cNvSpPr txBox="1">
            <a:spLocks noGrp="1"/>
          </p:cNvSpPr>
          <p:nvPr>
            <p:ph type="title"/>
          </p:nvPr>
        </p:nvSpPr>
        <p:spPr>
          <a:xfrm>
            <a:off x="1007087" y="633319"/>
            <a:ext cx="7591974" cy="80922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200"/>
              <a:buNone/>
            </a:pPr>
            <a:r>
              <a:rPr lang="en-IN" sz="2600"/>
              <a:t>Food production generates more than a third (~35%) of manmade greenhouse gas emissions</a:t>
            </a:r>
            <a:r>
              <a:rPr lang="en-IN" sz="2600" u="sng" baseline="30000">
                <a:solidFill>
                  <a:schemeClr val="hlink"/>
                </a:solidFill>
                <a:hlinkClick r:id="rId3"/>
              </a:rPr>
              <a:t>3</a:t>
            </a:r>
            <a:endParaRPr sz="2600" baseline="30000"/>
          </a:p>
        </p:txBody>
      </p:sp>
      <p:sp>
        <p:nvSpPr>
          <p:cNvPr id="181" name="Google Shape;181;p10"/>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11</a:t>
            </a:fld>
            <a:endParaRPr/>
          </a:p>
        </p:txBody>
      </p:sp>
      <p:grpSp>
        <p:nvGrpSpPr>
          <p:cNvPr id="182" name="Google Shape;182;p10"/>
          <p:cNvGrpSpPr/>
          <p:nvPr/>
        </p:nvGrpSpPr>
        <p:grpSpPr>
          <a:xfrm>
            <a:off x="520375" y="867307"/>
            <a:ext cx="336767" cy="383835"/>
            <a:chOff x="4992766" y="278900"/>
            <a:chExt cx="400675" cy="456675"/>
          </a:xfrm>
        </p:grpSpPr>
        <p:sp>
          <p:nvSpPr>
            <p:cNvPr id="183" name="Google Shape;183;p10"/>
            <p:cNvSpPr/>
            <p:nvPr/>
          </p:nvSpPr>
          <p:spPr>
            <a:xfrm>
              <a:off x="5021991"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0"/>
            <p:cNvSpPr/>
            <p:nvPr/>
          </p:nvSpPr>
          <p:spPr>
            <a:xfrm>
              <a:off x="4992766"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0"/>
            <p:cNvSpPr/>
            <p:nvPr/>
          </p:nvSpPr>
          <p:spPr>
            <a:xfrm>
              <a:off x="5171166"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0"/>
            <p:cNvSpPr/>
            <p:nvPr/>
          </p:nvSpPr>
          <p:spPr>
            <a:xfrm>
              <a:off x="5171166"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p10"/>
          <p:cNvSpPr txBox="1"/>
          <p:nvPr/>
        </p:nvSpPr>
        <p:spPr>
          <a:xfrm>
            <a:off x="5399690" y="4400925"/>
            <a:ext cx="3199371"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0" i="0" u="none" strike="noStrike" cap="none">
                <a:solidFill>
                  <a:srgbClr val="000000"/>
                </a:solidFill>
                <a:latin typeface="Arial"/>
                <a:ea typeface="Arial"/>
                <a:cs typeface="Arial"/>
                <a:sym typeface="Arial"/>
              </a:rPr>
              <a:t>Source: </a:t>
            </a:r>
            <a:r>
              <a:rPr lang="en-IN" sz="9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The Conversation</a:t>
            </a:r>
            <a:endParaRPr sz="900" b="0" i="0" u="none" strike="noStrike" cap="none">
              <a:solidFill>
                <a:srgbClr val="000000"/>
              </a:solidFill>
              <a:latin typeface="Arial"/>
              <a:ea typeface="Arial"/>
              <a:cs typeface="Arial"/>
              <a:sym typeface="Arial"/>
            </a:endParaRPr>
          </a:p>
        </p:txBody>
      </p:sp>
      <p:pic>
        <p:nvPicPr>
          <p:cNvPr id="188" name="Google Shape;188;p10"/>
          <p:cNvPicPr preferRelativeResize="0"/>
          <p:nvPr/>
        </p:nvPicPr>
        <p:blipFill rotWithShape="1">
          <a:blip r:embed="rId4">
            <a:alphaModFix/>
          </a:blip>
          <a:srcRect/>
          <a:stretch/>
        </p:blipFill>
        <p:spPr>
          <a:xfrm>
            <a:off x="707197" y="1840959"/>
            <a:ext cx="7845875" cy="18599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1"/>
          <p:cNvSpPr txBox="1">
            <a:spLocks noGrp="1"/>
          </p:cNvSpPr>
          <p:nvPr>
            <p:ph type="ctrTitle"/>
          </p:nvPr>
        </p:nvSpPr>
        <p:spPr>
          <a:xfrm>
            <a:off x="2475275" y="2003875"/>
            <a:ext cx="5813400" cy="668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IN"/>
              <a:t>Objective of Study </a:t>
            </a:r>
            <a:endParaRPr/>
          </a:p>
        </p:txBody>
      </p:sp>
      <p:sp>
        <p:nvSpPr>
          <p:cNvPr id="194" name="Google Shape;194;p11"/>
          <p:cNvSpPr txBox="1">
            <a:spLocks noGrp="1"/>
          </p:cNvSpPr>
          <p:nvPr>
            <p:ph type="subTitle" idx="1"/>
          </p:nvPr>
        </p:nvSpPr>
        <p:spPr>
          <a:xfrm>
            <a:off x="2475275" y="2769049"/>
            <a:ext cx="5813400" cy="1022557"/>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800"/>
              </a:spcAft>
              <a:buSzPts val="2400"/>
              <a:buNone/>
            </a:pPr>
            <a:r>
              <a:rPr lang="en-IN"/>
              <a:t>What do we intend to achieve with this study?</a:t>
            </a:r>
            <a:endParaRPr/>
          </a:p>
        </p:txBody>
      </p:sp>
      <p:sp>
        <p:nvSpPr>
          <p:cNvPr id="195" name="Google Shape;195;p11"/>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IN" sz="9600" b="1" i="0" u="none" strike="noStrike" cap="none">
                <a:solidFill>
                  <a:schemeClr val="accent4"/>
                </a:solidFill>
                <a:latin typeface="Red Hat Display"/>
                <a:ea typeface="Red Hat Display"/>
                <a:cs typeface="Red Hat Display"/>
                <a:sym typeface="Red Hat Display"/>
              </a:rPr>
              <a:t>2</a:t>
            </a:r>
            <a:endParaRPr sz="9600" b="1" i="0" u="none" strike="noStrike" cap="none">
              <a:solidFill>
                <a:schemeClr val="accent4"/>
              </a:solidFill>
              <a:latin typeface="Red Hat Display"/>
              <a:ea typeface="Red Hat Display"/>
              <a:cs typeface="Red Hat Display"/>
              <a:sym typeface="Red Hat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txBox="1">
            <a:spLocks noGrp="1"/>
          </p:cNvSpPr>
          <p:nvPr>
            <p:ph type="body" idx="1"/>
          </p:nvPr>
        </p:nvSpPr>
        <p:spPr>
          <a:xfrm>
            <a:off x="1044446" y="1138173"/>
            <a:ext cx="2245200" cy="3009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endParaRPr b="1"/>
          </a:p>
          <a:p>
            <a:pPr marL="457200" lvl="0" indent="-342900" algn="l" rtl="0">
              <a:lnSpc>
                <a:spcPct val="115000"/>
              </a:lnSpc>
              <a:spcBef>
                <a:spcPts val="0"/>
              </a:spcBef>
              <a:spcAft>
                <a:spcPts val="0"/>
              </a:spcAft>
              <a:buSzPts val="1800"/>
              <a:buChar char="●"/>
            </a:pPr>
            <a:r>
              <a:rPr lang="en-IN" sz="1600"/>
              <a:t>To identify the most consumed food in 10 countries** and to estimate the Carbon Emission caused by them </a:t>
            </a:r>
            <a:endParaRPr/>
          </a:p>
        </p:txBody>
      </p:sp>
      <p:sp>
        <p:nvSpPr>
          <p:cNvPr id="201" name="Google Shape;201;p12"/>
          <p:cNvSpPr txBox="1">
            <a:spLocks noGrp="1"/>
          </p:cNvSpPr>
          <p:nvPr>
            <p:ph type="body" idx="2"/>
          </p:nvPr>
        </p:nvSpPr>
        <p:spPr>
          <a:xfrm>
            <a:off x="3525597" y="1138173"/>
            <a:ext cx="2245200" cy="3009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endParaRPr b="1"/>
          </a:p>
          <a:p>
            <a:pPr marL="457200" lvl="0" indent="-342900" algn="l" rtl="0">
              <a:lnSpc>
                <a:spcPct val="115000"/>
              </a:lnSpc>
              <a:spcBef>
                <a:spcPts val="0"/>
              </a:spcBef>
              <a:spcAft>
                <a:spcPts val="0"/>
              </a:spcAft>
              <a:buSzPts val="1800"/>
              <a:buChar char="●"/>
            </a:pPr>
            <a:r>
              <a:rPr lang="en-IN" sz="1600"/>
              <a:t>To observe the relationship between dietary habits and Carbon Footprint and hence compare among the 10 chosen countries</a:t>
            </a:r>
            <a:endParaRPr/>
          </a:p>
        </p:txBody>
      </p:sp>
      <p:sp>
        <p:nvSpPr>
          <p:cNvPr id="202" name="Google Shape;202;p12"/>
          <p:cNvSpPr txBox="1">
            <a:spLocks noGrp="1"/>
          </p:cNvSpPr>
          <p:nvPr>
            <p:ph type="body" idx="3"/>
          </p:nvPr>
        </p:nvSpPr>
        <p:spPr>
          <a:xfrm>
            <a:off x="6006748" y="1138173"/>
            <a:ext cx="2245200" cy="3009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endParaRPr b="1"/>
          </a:p>
          <a:p>
            <a:pPr marL="457200" lvl="0" indent="-342900" algn="l" rtl="0">
              <a:lnSpc>
                <a:spcPct val="115000"/>
              </a:lnSpc>
              <a:spcBef>
                <a:spcPts val="0"/>
              </a:spcBef>
              <a:spcAft>
                <a:spcPts val="0"/>
              </a:spcAft>
              <a:buSzPts val="1800"/>
              <a:buChar char="●"/>
            </a:pPr>
            <a:r>
              <a:rPr lang="en-IN" sz="1600"/>
              <a:t>To draw a conclusion and hence encourage climate-conscious choices with respect to dietary patterns </a:t>
            </a:r>
            <a:endParaRPr/>
          </a:p>
          <a:p>
            <a:pPr marL="0" lvl="0" indent="0" algn="l" rtl="0">
              <a:lnSpc>
                <a:spcPct val="115000"/>
              </a:lnSpc>
              <a:spcBef>
                <a:spcPts val="800"/>
              </a:spcBef>
              <a:spcAft>
                <a:spcPts val="800"/>
              </a:spcAft>
              <a:buSzPts val="1800"/>
              <a:buNone/>
            </a:pPr>
            <a:endParaRPr/>
          </a:p>
        </p:txBody>
      </p:sp>
      <p:sp>
        <p:nvSpPr>
          <p:cNvPr id="203" name="Google Shape;203;p12"/>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13</a:t>
            </a:fld>
            <a:endParaRPr/>
          </a:p>
        </p:txBody>
      </p:sp>
      <p:grpSp>
        <p:nvGrpSpPr>
          <p:cNvPr id="204" name="Google Shape;204;p12"/>
          <p:cNvGrpSpPr/>
          <p:nvPr/>
        </p:nvGrpSpPr>
        <p:grpSpPr>
          <a:xfrm>
            <a:off x="532753" y="870879"/>
            <a:ext cx="359272" cy="376691"/>
            <a:chOff x="6323766" y="1623900"/>
            <a:chExt cx="427450" cy="448175"/>
          </a:xfrm>
        </p:grpSpPr>
        <p:sp>
          <p:nvSpPr>
            <p:cNvPr id="205" name="Google Shape;205;p12"/>
            <p:cNvSpPr/>
            <p:nvPr/>
          </p:nvSpPr>
          <p:spPr>
            <a:xfrm>
              <a:off x="6323766"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2"/>
            <p:cNvSpPr/>
            <p:nvPr/>
          </p:nvSpPr>
          <p:spPr>
            <a:xfrm>
              <a:off x="6372466"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2"/>
            <p:cNvSpPr/>
            <p:nvPr/>
          </p:nvSpPr>
          <p:spPr>
            <a:xfrm>
              <a:off x="6469891"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2"/>
            <p:cNvSpPr/>
            <p:nvPr/>
          </p:nvSpPr>
          <p:spPr>
            <a:xfrm>
              <a:off x="6421191"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2"/>
            <p:cNvSpPr/>
            <p:nvPr/>
          </p:nvSpPr>
          <p:spPr>
            <a:xfrm>
              <a:off x="6334116"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2"/>
            <p:cNvSpPr/>
            <p:nvPr/>
          </p:nvSpPr>
          <p:spPr>
            <a:xfrm>
              <a:off x="6616016"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2"/>
            <p:cNvSpPr/>
            <p:nvPr/>
          </p:nvSpPr>
          <p:spPr>
            <a:xfrm>
              <a:off x="6500341"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 name="Google Shape;212;p12"/>
          <p:cNvSpPr txBox="1"/>
          <p:nvPr/>
        </p:nvSpPr>
        <p:spPr>
          <a:xfrm>
            <a:off x="827703" y="4354431"/>
            <a:ext cx="764098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1" u="none" strike="noStrike" cap="none">
                <a:solidFill>
                  <a:srgbClr val="000000"/>
                </a:solidFill>
                <a:latin typeface="Calibri"/>
                <a:ea typeface="Calibri"/>
                <a:cs typeface="Calibri"/>
                <a:sym typeface="Calibri"/>
              </a:rPr>
              <a:t>**Selection of countries based on the criteria that they have a high population density  </a:t>
            </a:r>
            <a:endParaRPr sz="8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ctrTitle"/>
          </p:nvPr>
        </p:nvSpPr>
        <p:spPr>
          <a:xfrm>
            <a:off x="2475275" y="2003875"/>
            <a:ext cx="5813400" cy="668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IN"/>
              <a:t>Abstract </a:t>
            </a:r>
            <a:endParaRPr/>
          </a:p>
        </p:txBody>
      </p:sp>
      <p:sp>
        <p:nvSpPr>
          <p:cNvPr id="218" name="Google Shape;218;p13"/>
          <p:cNvSpPr txBox="1">
            <a:spLocks noGrp="1"/>
          </p:cNvSpPr>
          <p:nvPr>
            <p:ph type="subTitle" idx="1"/>
          </p:nvPr>
        </p:nvSpPr>
        <p:spPr>
          <a:xfrm>
            <a:off x="2475275" y="2769049"/>
            <a:ext cx="5813400" cy="1022557"/>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800"/>
              </a:spcAft>
              <a:buSzPts val="2400"/>
              <a:buNone/>
            </a:pPr>
            <a:r>
              <a:rPr lang="en-IN"/>
              <a:t>A brief synopsis </a:t>
            </a:r>
            <a:endParaRPr/>
          </a:p>
        </p:txBody>
      </p:sp>
      <p:sp>
        <p:nvSpPr>
          <p:cNvPr id="219" name="Google Shape;219;p13"/>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IN" sz="9600" b="1" i="0" u="none" strike="noStrike" cap="none">
                <a:solidFill>
                  <a:schemeClr val="accent4"/>
                </a:solidFill>
                <a:latin typeface="Red Hat Display"/>
                <a:ea typeface="Red Hat Display"/>
                <a:cs typeface="Red Hat Display"/>
                <a:sym typeface="Red Hat Display"/>
              </a:rPr>
              <a:t>3</a:t>
            </a:r>
            <a:endParaRPr sz="9600" b="1" i="0" u="none" strike="noStrike" cap="none">
              <a:solidFill>
                <a:schemeClr val="accent4"/>
              </a:solidFill>
              <a:latin typeface="Red Hat Display"/>
              <a:ea typeface="Red Hat Display"/>
              <a:cs typeface="Red Hat Display"/>
              <a:sym typeface="Red Hat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4"/>
          <p:cNvSpPr txBox="1">
            <a:spLocks noGrp="1"/>
          </p:cNvSpPr>
          <p:nvPr>
            <p:ph type="body" idx="1"/>
          </p:nvPr>
        </p:nvSpPr>
        <p:spPr>
          <a:xfrm>
            <a:off x="1041941" y="852264"/>
            <a:ext cx="7368962" cy="3609377"/>
          </a:xfrm>
          <a:prstGeom prst="rect">
            <a:avLst/>
          </a:prstGeom>
          <a:noFill/>
          <a:ln>
            <a:noFill/>
          </a:ln>
        </p:spPr>
        <p:txBody>
          <a:bodyPr spcFirstLastPara="1" wrap="square" lIns="0" tIns="0" rIns="0" bIns="0" anchor="t" anchorCtr="0">
            <a:noAutofit/>
          </a:bodyPr>
          <a:lstStyle/>
          <a:p>
            <a:pPr marL="76200" lvl="0" indent="0" algn="l" rtl="0">
              <a:lnSpc>
                <a:spcPct val="115000"/>
              </a:lnSpc>
              <a:spcBef>
                <a:spcPts val="0"/>
              </a:spcBef>
              <a:spcAft>
                <a:spcPts val="0"/>
              </a:spcAft>
              <a:buSzPts val="2400"/>
              <a:buNone/>
            </a:pPr>
            <a:r>
              <a:rPr lang="en-IN" sz="1100"/>
              <a:t>Carbon emission occurs during various stages of the life cycle of food products. This research aims at doing a comparative study of the total carbon emission at all stages caused due to the most consumed dishes in 10 countries**. By doing this comparison, we aim to categorize the countries as per their carbon emission and find out about the country with the most carbon-conscious dietary choices. The large scale of the food industry makes emission reduction in the industry very important. </a:t>
            </a:r>
            <a:endParaRPr/>
          </a:p>
          <a:p>
            <a:pPr marL="76200" lvl="0" indent="0" algn="l" rtl="0">
              <a:lnSpc>
                <a:spcPct val="115000"/>
              </a:lnSpc>
              <a:spcBef>
                <a:spcPts val="0"/>
              </a:spcBef>
              <a:spcAft>
                <a:spcPts val="0"/>
              </a:spcAft>
              <a:buSzPts val="2400"/>
              <a:buNone/>
            </a:pPr>
            <a:endParaRPr sz="1100"/>
          </a:p>
          <a:p>
            <a:pPr marL="76200" lvl="0" indent="0" algn="l" rtl="0">
              <a:lnSpc>
                <a:spcPct val="115000"/>
              </a:lnSpc>
              <a:spcBef>
                <a:spcPts val="0"/>
              </a:spcBef>
              <a:spcAft>
                <a:spcPts val="0"/>
              </a:spcAft>
              <a:buSzPts val="2400"/>
              <a:buNone/>
            </a:pPr>
            <a:r>
              <a:rPr lang="en-IN" sz="1100"/>
              <a:t>The countries were chosen based on the fact that: they have huge and comparable population densities. Dishes were chosen based on consumption by the majority of the population of that particular country. </a:t>
            </a:r>
            <a:endParaRPr/>
          </a:p>
          <a:p>
            <a:pPr marL="76200" lvl="0" indent="0" algn="l" rtl="0">
              <a:lnSpc>
                <a:spcPct val="115000"/>
              </a:lnSpc>
              <a:spcBef>
                <a:spcPts val="0"/>
              </a:spcBef>
              <a:spcAft>
                <a:spcPts val="0"/>
              </a:spcAft>
              <a:buSzPts val="2400"/>
              <a:buNone/>
            </a:pPr>
            <a:endParaRPr sz="1100"/>
          </a:p>
          <a:p>
            <a:pPr marL="76200" lvl="0" indent="0" algn="l" rtl="0">
              <a:lnSpc>
                <a:spcPct val="115000"/>
              </a:lnSpc>
              <a:spcBef>
                <a:spcPts val="0"/>
              </a:spcBef>
              <a:spcAft>
                <a:spcPts val="0"/>
              </a:spcAft>
              <a:buSzPts val="2400"/>
              <a:buNone/>
            </a:pPr>
            <a:r>
              <a:rPr lang="en-IN" sz="1100"/>
              <a:t>A vast data set obtained from ‘</a:t>
            </a:r>
            <a:r>
              <a:rPr lang="en-IN" sz="1100" i="1"/>
              <a:t>Kaggle</a:t>
            </a:r>
            <a:r>
              <a:rPr lang="en-IN" sz="1100"/>
              <a:t>’ and ‘</a:t>
            </a:r>
            <a:r>
              <a:rPr lang="en-IN" sz="1100" i="1"/>
              <a:t>Our World in Data</a:t>
            </a:r>
            <a:r>
              <a:rPr lang="en-IN" sz="1100"/>
              <a:t>’ is to be used as our data set. Information was extracted from the data sets to calculate and compare the most consumed food of the chosen 10 countries. Tools used for this data analysis project are excel (for data sets and calculations) and python (for plotting and comparisons). </a:t>
            </a:r>
            <a:endParaRPr/>
          </a:p>
          <a:p>
            <a:pPr marL="76200" lvl="0" indent="0" algn="l" rtl="0">
              <a:lnSpc>
                <a:spcPct val="115000"/>
              </a:lnSpc>
              <a:spcBef>
                <a:spcPts val="0"/>
              </a:spcBef>
              <a:spcAft>
                <a:spcPts val="0"/>
              </a:spcAft>
              <a:buSzPts val="2400"/>
              <a:buNone/>
            </a:pPr>
            <a:r>
              <a:rPr lang="en-IN" sz="1100"/>
              <a:t>Further scope of this project was also discussed.</a:t>
            </a:r>
            <a:br>
              <a:rPr lang="en-IN" sz="1100"/>
            </a:br>
            <a:br>
              <a:rPr lang="en-IN" sz="1100"/>
            </a:br>
            <a:r>
              <a:rPr lang="en-IN" sz="1200" b="1"/>
              <a:t>Key Words: </a:t>
            </a:r>
            <a:r>
              <a:rPr lang="en-IN" sz="1100"/>
              <a:t>Data Analysis, Carbon emission, Countries, Most consumed dishes </a:t>
            </a:r>
            <a:endParaRPr/>
          </a:p>
          <a:p>
            <a:pPr marL="76200" lvl="0" indent="0" algn="l" rtl="0">
              <a:lnSpc>
                <a:spcPct val="115000"/>
              </a:lnSpc>
              <a:spcBef>
                <a:spcPts val="0"/>
              </a:spcBef>
              <a:spcAft>
                <a:spcPts val="0"/>
              </a:spcAft>
              <a:buSzPts val="2400"/>
              <a:buNone/>
            </a:pPr>
            <a:endParaRPr sz="1100"/>
          </a:p>
          <a:p>
            <a:pPr marL="76200" lvl="0" indent="0" algn="l" rtl="0">
              <a:lnSpc>
                <a:spcPct val="115000"/>
              </a:lnSpc>
              <a:spcBef>
                <a:spcPts val="0"/>
              </a:spcBef>
              <a:spcAft>
                <a:spcPts val="0"/>
              </a:spcAft>
              <a:buSzPts val="2400"/>
              <a:buNone/>
            </a:pPr>
            <a:r>
              <a:rPr lang="en-IN" sz="1100" i="1"/>
              <a:t>** India, USA, China, Bangladesh, Mexico, Russia, Indonesia, Pakistan, Nigeria, Brazil </a:t>
            </a:r>
            <a:endParaRPr/>
          </a:p>
          <a:p>
            <a:pPr marL="0" lvl="0" indent="0" algn="l" rtl="0">
              <a:lnSpc>
                <a:spcPct val="115000"/>
              </a:lnSpc>
              <a:spcBef>
                <a:spcPts val="0"/>
              </a:spcBef>
              <a:spcAft>
                <a:spcPts val="800"/>
              </a:spcAft>
              <a:buSzPts val="2400"/>
              <a:buNone/>
            </a:pPr>
            <a:endParaRPr/>
          </a:p>
        </p:txBody>
      </p:sp>
      <p:sp>
        <p:nvSpPr>
          <p:cNvPr id="225" name="Google Shape;225;p14"/>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15</a:t>
            </a:fld>
            <a:endParaRPr/>
          </a:p>
        </p:txBody>
      </p:sp>
      <p:grpSp>
        <p:nvGrpSpPr>
          <p:cNvPr id="226" name="Google Shape;226;p14"/>
          <p:cNvGrpSpPr/>
          <p:nvPr/>
        </p:nvGrpSpPr>
        <p:grpSpPr>
          <a:xfrm>
            <a:off x="540433" y="854273"/>
            <a:ext cx="318788" cy="409904"/>
            <a:chOff x="958991" y="929175"/>
            <a:chExt cx="407950" cy="497475"/>
          </a:xfrm>
        </p:grpSpPr>
        <p:sp>
          <p:nvSpPr>
            <p:cNvPr id="227" name="Google Shape;227;p14"/>
            <p:cNvSpPr/>
            <p:nvPr/>
          </p:nvSpPr>
          <p:spPr>
            <a:xfrm>
              <a:off x="958991"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4"/>
            <p:cNvSpPr/>
            <p:nvPr/>
          </p:nvSpPr>
          <p:spPr>
            <a:xfrm>
              <a:off x="989416"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4"/>
            <p:cNvSpPr/>
            <p:nvPr/>
          </p:nvSpPr>
          <p:spPr>
            <a:xfrm>
              <a:off x="1051541" y="12561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4"/>
            <p:cNvSpPr/>
            <p:nvPr/>
          </p:nvSpPr>
          <p:spPr>
            <a:xfrm>
              <a:off x="1051541" y="1201350"/>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4"/>
            <p:cNvSpPr/>
            <p:nvPr/>
          </p:nvSpPr>
          <p:spPr>
            <a:xfrm>
              <a:off x="1051541" y="1145950"/>
              <a:ext cx="255750" cy="25"/>
            </a:xfrm>
            <a:custGeom>
              <a:avLst/>
              <a:gdLst/>
              <a:ahLst/>
              <a:cxnLst/>
              <a:rect l="l" t="t" r="r" b="b"/>
              <a:pathLst>
                <a:path w="10230" h="1" fill="none" extrusionOk="0">
                  <a:moveTo>
                    <a:pt x="10229"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4"/>
            <p:cNvSpPr/>
            <p:nvPr/>
          </p:nvSpPr>
          <p:spPr>
            <a:xfrm>
              <a:off x="1051541" y="10905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4"/>
            <p:cNvSpPr/>
            <p:nvPr/>
          </p:nvSpPr>
          <p:spPr>
            <a:xfrm>
              <a:off x="1282891"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5"/>
          <p:cNvSpPr txBox="1">
            <a:spLocks noGrp="1"/>
          </p:cNvSpPr>
          <p:nvPr>
            <p:ph type="ctrTitle"/>
          </p:nvPr>
        </p:nvSpPr>
        <p:spPr>
          <a:xfrm>
            <a:off x="2475275" y="2003875"/>
            <a:ext cx="5813400" cy="668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IN"/>
              <a:t>Literature Review and References </a:t>
            </a:r>
            <a:endParaRPr/>
          </a:p>
        </p:txBody>
      </p:sp>
      <p:sp>
        <p:nvSpPr>
          <p:cNvPr id="239" name="Google Shape;239;p15"/>
          <p:cNvSpPr txBox="1">
            <a:spLocks noGrp="1"/>
          </p:cNvSpPr>
          <p:nvPr>
            <p:ph type="subTitle" idx="1"/>
          </p:nvPr>
        </p:nvSpPr>
        <p:spPr>
          <a:xfrm>
            <a:off x="2475275" y="2769049"/>
            <a:ext cx="5813400" cy="1022557"/>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800"/>
              </a:spcAft>
              <a:buSzPts val="2400"/>
              <a:buNone/>
            </a:pPr>
            <a:r>
              <a:rPr lang="en-IN"/>
              <a:t>A deep dive into the researches undertaken before</a:t>
            </a:r>
            <a:endParaRPr/>
          </a:p>
        </p:txBody>
      </p:sp>
      <p:sp>
        <p:nvSpPr>
          <p:cNvPr id="240" name="Google Shape;240;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IN" sz="9600" b="1" i="0" u="none" strike="noStrike" cap="none">
                <a:solidFill>
                  <a:schemeClr val="accent4"/>
                </a:solidFill>
                <a:latin typeface="Red Hat Display"/>
                <a:ea typeface="Red Hat Display"/>
                <a:cs typeface="Red Hat Display"/>
                <a:sym typeface="Red Hat Display"/>
              </a:rPr>
              <a:t>4</a:t>
            </a:r>
            <a:endParaRPr sz="9600" b="1" i="0" u="none" strike="noStrike" cap="none">
              <a:solidFill>
                <a:schemeClr val="accent4"/>
              </a:solidFill>
              <a:latin typeface="Red Hat Display"/>
              <a:ea typeface="Red Hat Display"/>
              <a:cs typeface="Red Hat Display"/>
              <a:sym typeface="Red Hat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6"/>
          <p:cNvSpPr txBox="1">
            <a:spLocks noGrp="1"/>
          </p:cNvSpPr>
          <p:nvPr>
            <p:ph type="title"/>
          </p:nvPr>
        </p:nvSpPr>
        <p:spPr>
          <a:xfrm>
            <a:off x="1248472" y="833310"/>
            <a:ext cx="3005342" cy="910510"/>
          </a:xfrm>
          <a:prstGeom prst="rect">
            <a:avLst/>
          </a:prstGeom>
          <a:noFill/>
          <a:ln>
            <a:noFill/>
          </a:ln>
        </p:spPr>
        <p:txBody>
          <a:bodyPr spcFirstLastPara="1" wrap="square" lIns="0" tIns="0" rIns="0" bIns="0" anchor="ctr" anchorCtr="0">
            <a:noAutofit/>
          </a:bodyPr>
          <a:lstStyle/>
          <a:p>
            <a:pPr marL="0" lvl="0" indent="0" algn="l" rtl="0">
              <a:lnSpc>
                <a:spcPct val="150000"/>
              </a:lnSpc>
              <a:spcBef>
                <a:spcPts val="0"/>
              </a:spcBef>
              <a:spcAft>
                <a:spcPts val="0"/>
              </a:spcAft>
              <a:buSzPts val="3200"/>
              <a:buNone/>
            </a:pPr>
            <a:r>
              <a:rPr lang="en-IN" sz="900"/>
              <a:t>Annika Carlsson-Kanyama; Alejandro D González</a:t>
            </a:r>
            <a:br>
              <a:rPr lang="en-IN" sz="900"/>
            </a:br>
            <a:r>
              <a:rPr lang="en-IN" sz="900" i="1"/>
              <a:t>Potential contributions of food consumption patterns to climate change</a:t>
            </a:r>
            <a:br>
              <a:rPr lang="en-IN" sz="900"/>
            </a:br>
            <a:r>
              <a:rPr lang="en-IN" sz="900"/>
              <a:t>The American Journal of Clinical Nutrition, Volume 89, Issue 5, May 2009, Pages 1704S–1709S,</a:t>
            </a:r>
            <a:br>
              <a:rPr lang="en-IN" sz="900"/>
            </a:br>
            <a:r>
              <a:rPr lang="en-IN" sz="900"/>
              <a:t>DOI: </a:t>
            </a:r>
            <a:r>
              <a:rPr lang="en-IN" sz="900" u="sng">
                <a:solidFill>
                  <a:schemeClr val="hlink"/>
                </a:solidFill>
                <a:hlinkClick r:id="rId3"/>
              </a:rPr>
              <a:t>10.3945/ajcn.2009.26736AA</a:t>
            </a:r>
            <a:r>
              <a:rPr lang="en-IN" sz="900" u="sng">
                <a:solidFill>
                  <a:schemeClr val="accent5"/>
                </a:solidFill>
              </a:rPr>
              <a:t>A</a:t>
            </a:r>
            <a:br>
              <a:rPr lang="en-IN" sz="900"/>
            </a:br>
            <a:endParaRPr sz="900"/>
          </a:p>
        </p:txBody>
      </p:sp>
      <p:sp>
        <p:nvSpPr>
          <p:cNvPr id="246" name="Google Shape;246;p16"/>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17</a:t>
            </a:fld>
            <a:endParaRPr/>
          </a:p>
        </p:txBody>
      </p:sp>
      <p:grpSp>
        <p:nvGrpSpPr>
          <p:cNvPr id="247" name="Google Shape;247;p16"/>
          <p:cNvGrpSpPr/>
          <p:nvPr/>
        </p:nvGrpSpPr>
        <p:grpSpPr>
          <a:xfrm>
            <a:off x="542965" y="909784"/>
            <a:ext cx="349060" cy="298882"/>
            <a:chOff x="2296666" y="1001650"/>
            <a:chExt cx="415300" cy="355600"/>
          </a:xfrm>
        </p:grpSpPr>
        <p:sp>
          <p:nvSpPr>
            <p:cNvPr id="248" name="Google Shape;248;p16"/>
            <p:cNvSpPr/>
            <p:nvPr/>
          </p:nvSpPr>
          <p:spPr>
            <a:xfrm>
              <a:off x="2296666"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6"/>
            <p:cNvSpPr/>
            <p:nvPr/>
          </p:nvSpPr>
          <p:spPr>
            <a:xfrm>
              <a:off x="2504291"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6"/>
            <p:cNvSpPr/>
            <p:nvPr/>
          </p:nvSpPr>
          <p:spPr>
            <a:xfrm>
              <a:off x="2296666"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6"/>
            <p:cNvSpPr/>
            <p:nvPr/>
          </p:nvSpPr>
          <p:spPr>
            <a:xfrm>
              <a:off x="2504291"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2" name="Google Shape;252;p16"/>
          <p:cNvSpPr txBox="1">
            <a:spLocks noGrp="1"/>
          </p:cNvSpPr>
          <p:nvPr>
            <p:ph type="body" idx="1"/>
          </p:nvPr>
        </p:nvSpPr>
        <p:spPr>
          <a:xfrm>
            <a:off x="1158222" y="2027824"/>
            <a:ext cx="2915100" cy="3009000"/>
          </a:xfrm>
          <a:prstGeom prst="rect">
            <a:avLst/>
          </a:prstGeom>
          <a:noFill/>
          <a:ln>
            <a:noFill/>
          </a:ln>
        </p:spPr>
        <p:txBody>
          <a:bodyPr spcFirstLastPara="1" wrap="square" lIns="0" tIns="0" rIns="0" bIns="0" anchor="t" anchorCtr="0">
            <a:noAutofit/>
          </a:bodyPr>
          <a:lstStyle/>
          <a:p>
            <a:pPr marL="114300" lvl="0" indent="0" algn="just" rtl="0">
              <a:lnSpc>
                <a:spcPct val="115000"/>
              </a:lnSpc>
              <a:spcBef>
                <a:spcPts val="0"/>
              </a:spcBef>
              <a:spcAft>
                <a:spcPts val="0"/>
              </a:spcAft>
              <a:buSzPts val="1800"/>
              <a:buNone/>
            </a:pPr>
            <a:r>
              <a:rPr lang="en-IN" sz="900"/>
              <a:t>A study of how food consumption patterns contribute to climate change was done. It found that certain foods, such as beef and pork, have high greenhouse gas emissions due to production methods. In contrast, foods like vegetables and fruits have lower emissions. </a:t>
            </a:r>
            <a:endParaRPr/>
          </a:p>
          <a:p>
            <a:pPr marL="114300" lvl="0" indent="0" algn="just" rtl="0">
              <a:lnSpc>
                <a:spcPct val="115000"/>
              </a:lnSpc>
              <a:spcBef>
                <a:spcPts val="0"/>
              </a:spcBef>
              <a:spcAft>
                <a:spcPts val="0"/>
              </a:spcAft>
              <a:buSzPts val="1800"/>
              <a:buNone/>
            </a:pPr>
            <a:endParaRPr sz="900"/>
          </a:p>
          <a:p>
            <a:pPr marL="114300" lvl="0" indent="0" algn="just" rtl="0">
              <a:lnSpc>
                <a:spcPct val="115000"/>
              </a:lnSpc>
              <a:spcBef>
                <a:spcPts val="0"/>
              </a:spcBef>
              <a:spcAft>
                <a:spcPts val="0"/>
              </a:spcAft>
              <a:buSzPts val="1800"/>
              <a:buNone/>
            </a:pPr>
            <a:r>
              <a:rPr lang="en-IN" sz="900"/>
              <a:t>Hence, it can be suggested that changes to our diet such as eating more plant-based foods and choosing meat from animals that don't produce methane can help reduce emissions and mitigate climate change. It can hence be concluded that the way we consume food has an impact on the environment, and understanding this relationship is important</a:t>
            </a:r>
            <a:r>
              <a:rPr lang="en-IN" sz="1000">
                <a:latin typeface="Arial"/>
                <a:ea typeface="Arial"/>
                <a:cs typeface="Arial"/>
                <a:sym typeface="Arial"/>
              </a:rPr>
              <a:t>.</a:t>
            </a:r>
            <a:r>
              <a:rPr lang="en-IN" sz="1000"/>
              <a:t> </a:t>
            </a:r>
            <a:endParaRPr sz="1000"/>
          </a:p>
        </p:txBody>
      </p:sp>
      <p:sp>
        <p:nvSpPr>
          <p:cNvPr id="253" name="Google Shape;253;p16"/>
          <p:cNvSpPr txBox="1"/>
          <p:nvPr/>
        </p:nvSpPr>
        <p:spPr>
          <a:xfrm>
            <a:off x="4798130" y="761103"/>
            <a:ext cx="3005342" cy="850074"/>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Rosemary F. Green; Edward J.M. Joy; Francesca Harris</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Greenhouse gas emissions and water footprints of typical dietary patterns in India</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Science of The Total Environment, Volume 643,2018, Pages 1411-1418, ISSN 0048-9697,</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DOI: </a:t>
            </a:r>
            <a:r>
              <a:rPr lang="en-IN" sz="900" b="1" i="0" u="sng" strike="noStrike" cap="none">
                <a:solidFill>
                  <a:srgbClr val="0070C0"/>
                </a:solidFill>
                <a:latin typeface="Red Hat Display"/>
                <a:ea typeface="Red Hat Display"/>
                <a:cs typeface="Red Hat Display"/>
                <a:sym typeface="Red Hat Display"/>
                <a:hlinkClick r:id="rId4">
                  <a:extLst>
                    <a:ext uri="{A12FA001-AC4F-418D-AE19-62706E023703}">
                      <ahyp:hlinkClr xmlns:ahyp="http://schemas.microsoft.com/office/drawing/2018/hyperlinkcolor" val="tx"/>
                    </a:ext>
                  </a:extLst>
                </a:hlinkClick>
              </a:rPr>
              <a:t>10.1016/j.scitotenv.2018.06.258</a:t>
            </a:r>
            <a:endParaRPr sz="800" b="1" i="0" u="none" strike="noStrike" cap="none">
              <a:solidFill>
                <a:srgbClr val="0070C0"/>
              </a:solidFill>
              <a:latin typeface="Red Hat Display"/>
              <a:ea typeface="Red Hat Display"/>
              <a:cs typeface="Red Hat Display"/>
              <a:sym typeface="Red Hat Display"/>
            </a:endParaRPr>
          </a:p>
        </p:txBody>
      </p:sp>
      <p:sp>
        <p:nvSpPr>
          <p:cNvPr id="254" name="Google Shape;254;p16"/>
          <p:cNvSpPr txBox="1"/>
          <p:nvPr/>
        </p:nvSpPr>
        <p:spPr>
          <a:xfrm>
            <a:off x="4691804" y="2027824"/>
            <a:ext cx="3005342" cy="3009000"/>
          </a:xfrm>
          <a:prstGeom prst="rect">
            <a:avLst/>
          </a:prstGeom>
          <a:noFill/>
          <a:ln>
            <a:noFill/>
          </a:ln>
        </p:spPr>
        <p:txBody>
          <a:bodyPr spcFirstLastPara="1" wrap="square" lIns="0" tIns="0" rIns="0" bIns="0" anchor="t" anchorCtr="0">
            <a:noAutofit/>
          </a:bodyPr>
          <a:lstStyle/>
          <a:p>
            <a:pPr marL="114300" marR="0" lvl="0" indent="0" algn="just" rtl="0">
              <a:lnSpc>
                <a:spcPct val="115000"/>
              </a:lnSpc>
              <a:spcBef>
                <a:spcPts val="0"/>
              </a:spcBef>
              <a:spcAft>
                <a:spcPts val="0"/>
              </a:spcAft>
              <a:buClr>
                <a:schemeClr val="accent1"/>
              </a:buClr>
              <a:buSzPts val="1800"/>
              <a:buFont typeface="Red Hat Text"/>
              <a:buNone/>
            </a:pPr>
            <a:r>
              <a:rPr lang="en-IN" sz="900" b="0" i="0" u="none" strike="noStrike" cap="none">
                <a:solidFill>
                  <a:schemeClr val="dk1"/>
                </a:solidFill>
                <a:latin typeface="Red Hat Text"/>
                <a:ea typeface="Red Hat Text"/>
                <a:cs typeface="Red Hat Text"/>
                <a:sym typeface="Red Hat Text"/>
              </a:rPr>
              <a:t>India's agricultural sector has a significant impact on the environment, especially in terms of greenhouse gas (GHG) emissions from livestock and freshwater required for irrigation. </a:t>
            </a:r>
            <a:endParaRPr/>
          </a:p>
          <a:p>
            <a:pPr marL="114300" marR="0" lvl="0" indent="0" algn="just" rtl="0">
              <a:lnSpc>
                <a:spcPct val="115000"/>
              </a:lnSpc>
              <a:spcBef>
                <a:spcPts val="0"/>
              </a:spcBef>
              <a:spcAft>
                <a:spcPts val="0"/>
              </a:spcAft>
              <a:buClr>
                <a:schemeClr val="accent1"/>
              </a:buClr>
              <a:buSzPts val="1800"/>
              <a:buFont typeface="Red Hat Text"/>
              <a:buNone/>
            </a:pPr>
            <a:endParaRPr sz="900" b="0" i="0" u="none" strike="noStrike" cap="none">
              <a:solidFill>
                <a:schemeClr val="dk1"/>
              </a:solidFill>
              <a:latin typeface="Red Hat Text"/>
              <a:ea typeface="Red Hat Text"/>
              <a:cs typeface="Red Hat Text"/>
              <a:sym typeface="Red Hat Text"/>
            </a:endParaRPr>
          </a:p>
          <a:p>
            <a:pPr marL="114300" marR="0" lvl="0" indent="0" algn="just" rtl="0">
              <a:lnSpc>
                <a:spcPct val="115000"/>
              </a:lnSpc>
              <a:spcBef>
                <a:spcPts val="0"/>
              </a:spcBef>
              <a:spcAft>
                <a:spcPts val="0"/>
              </a:spcAft>
              <a:buClr>
                <a:schemeClr val="accent1"/>
              </a:buClr>
              <a:buSzPts val="1800"/>
              <a:buFont typeface="Red Hat Text"/>
              <a:buNone/>
            </a:pPr>
            <a:r>
              <a:rPr lang="en-IN" sz="900" b="0" i="0" u="none" strike="noStrike" cap="none">
                <a:solidFill>
                  <a:schemeClr val="dk1"/>
                </a:solidFill>
                <a:latin typeface="Red Hat Text"/>
                <a:ea typeface="Red Hat Text"/>
                <a:cs typeface="Red Hat Text"/>
                <a:sym typeface="Red Hat Text"/>
              </a:rPr>
              <a:t>Future efforts by agriculture to keep up with India's expanding population and shifting food habits are anticipated to increase these effects. India has a wide variety of food practices and hence varies in the GHG emissions and water use resulting from various dietary practices. To examine the food habits of 10 different nations, we utilised a similar methodology. </a:t>
            </a:r>
            <a:endParaRPr sz="900" b="0" i="0" u="none" strike="noStrike" cap="none">
              <a:solidFill>
                <a:schemeClr val="dk1"/>
              </a:solidFill>
              <a:latin typeface="Red Hat Text"/>
              <a:ea typeface="Red Hat Text"/>
              <a:cs typeface="Red Hat Text"/>
              <a:sym typeface="Red Hat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d950986d58_0_0"/>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18</a:t>
            </a:fld>
            <a:endParaRPr/>
          </a:p>
        </p:txBody>
      </p:sp>
      <p:grpSp>
        <p:nvGrpSpPr>
          <p:cNvPr id="260" name="Google Shape;260;g1d950986d58_0_0"/>
          <p:cNvGrpSpPr/>
          <p:nvPr/>
        </p:nvGrpSpPr>
        <p:grpSpPr>
          <a:xfrm>
            <a:off x="542963" y="909783"/>
            <a:ext cx="349060" cy="298882"/>
            <a:chOff x="2296666" y="1001650"/>
            <a:chExt cx="415300" cy="355600"/>
          </a:xfrm>
        </p:grpSpPr>
        <p:sp>
          <p:nvSpPr>
            <p:cNvPr id="261" name="Google Shape;261;g1d950986d58_0_0"/>
            <p:cNvSpPr/>
            <p:nvPr/>
          </p:nvSpPr>
          <p:spPr>
            <a:xfrm>
              <a:off x="2296666"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1d950986d58_0_0"/>
            <p:cNvSpPr/>
            <p:nvPr/>
          </p:nvSpPr>
          <p:spPr>
            <a:xfrm>
              <a:off x="2504291"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1d950986d58_0_0"/>
            <p:cNvSpPr/>
            <p:nvPr/>
          </p:nvSpPr>
          <p:spPr>
            <a:xfrm>
              <a:off x="2296666"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g1d950986d58_0_0"/>
            <p:cNvSpPr/>
            <p:nvPr/>
          </p:nvSpPr>
          <p:spPr>
            <a:xfrm>
              <a:off x="2504291"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5" name="Google Shape;265;g1d950986d58_0_0"/>
          <p:cNvSpPr txBox="1">
            <a:spLocks noGrp="1"/>
          </p:cNvSpPr>
          <p:nvPr>
            <p:ph type="body" idx="1"/>
          </p:nvPr>
        </p:nvSpPr>
        <p:spPr>
          <a:xfrm>
            <a:off x="1066533" y="2127298"/>
            <a:ext cx="2955000" cy="30090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IN" sz="900">
                <a:solidFill>
                  <a:srgbClr val="000000"/>
                </a:solidFill>
              </a:rPr>
              <a:t>The research examines the attitudes and behaviors of individuals who reduce their meat consumption due to health, environmental, ethical, and cost concerns. The study uses an online survey to compare meat eaters, meat reducers, and occasional meat eaters in terms of their meat consumption and reasons for and against meat reduction. The research finds that lamb and pork consumption is the only factor that differs significantly between the dietary groups, while beef and chicken consumption is similar among meat eaters and reducers. </a:t>
            </a:r>
            <a:endParaRPr sz="900">
              <a:solidFill>
                <a:srgbClr val="000000"/>
              </a:solidFill>
            </a:endParaRPr>
          </a:p>
          <a:p>
            <a:pPr marL="0" lvl="0" indent="0" algn="just" rtl="0">
              <a:lnSpc>
                <a:spcPct val="100000"/>
              </a:lnSpc>
              <a:spcBef>
                <a:spcPts val="0"/>
              </a:spcBef>
              <a:spcAft>
                <a:spcPts val="0"/>
              </a:spcAft>
              <a:buNone/>
            </a:pPr>
            <a:endParaRPr sz="900">
              <a:solidFill>
                <a:srgbClr val="000000"/>
              </a:solidFill>
            </a:endParaRPr>
          </a:p>
          <a:p>
            <a:pPr marL="0" lvl="0" indent="0" algn="just" rtl="0">
              <a:lnSpc>
                <a:spcPct val="100000"/>
              </a:lnSpc>
              <a:spcBef>
                <a:spcPts val="0"/>
              </a:spcBef>
              <a:spcAft>
                <a:spcPts val="0"/>
              </a:spcAft>
              <a:buNone/>
            </a:pPr>
            <a:r>
              <a:rPr lang="en-IN" sz="900">
                <a:solidFill>
                  <a:srgbClr val="000000"/>
                </a:solidFill>
              </a:rPr>
              <a:t>The research concludes that a comprehensive understanding of meat consumption and reduction preferences, attitudes, and beliefs is important for providing targeted marketing and social marketing strategies aimed at encouraging more sustainable and healthy food behaviors i.e. making Carbon conscious choices</a:t>
            </a:r>
            <a:endParaRPr sz="900">
              <a:solidFill>
                <a:srgbClr val="000000"/>
              </a:solidFill>
            </a:endParaRPr>
          </a:p>
          <a:p>
            <a:pPr marL="0" lvl="0" indent="0" algn="l" rtl="0">
              <a:lnSpc>
                <a:spcPct val="100000"/>
              </a:lnSpc>
              <a:spcBef>
                <a:spcPts val="0"/>
              </a:spcBef>
              <a:spcAft>
                <a:spcPts val="0"/>
              </a:spcAft>
              <a:buNone/>
            </a:pPr>
            <a:endParaRPr sz="900">
              <a:solidFill>
                <a:srgbClr val="000000"/>
              </a:solidFill>
            </a:endParaRPr>
          </a:p>
          <a:p>
            <a:pPr marL="114300" lvl="0" indent="0" algn="l" rtl="0">
              <a:lnSpc>
                <a:spcPct val="100000"/>
              </a:lnSpc>
              <a:spcBef>
                <a:spcPts val="0"/>
              </a:spcBef>
              <a:spcAft>
                <a:spcPts val="0"/>
              </a:spcAft>
              <a:buSzPts val="1800"/>
              <a:buNone/>
            </a:pPr>
            <a:endParaRPr sz="900"/>
          </a:p>
        </p:txBody>
      </p:sp>
      <p:sp>
        <p:nvSpPr>
          <p:cNvPr id="266" name="Google Shape;266;g1d950986d58_0_0"/>
          <p:cNvSpPr txBox="1"/>
          <p:nvPr/>
        </p:nvSpPr>
        <p:spPr>
          <a:xfrm>
            <a:off x="4876542" y="1010295"/>
            <a:ext cx="3112200" cy="8502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None/>
            </a:pPr>
            <a:r>
              <a:rPr lang="en-IN" sz="900" b="1">
                <a:solidFill>
                  <a:schemeClr val="accent4"/>
                </a:solidFill>
                <a:latin typeface="Red Hat Display"/>
                <a:ea typeface="Red Hat Display"/>
                <a:cs typeface="Red Hat Display"/>
                <a:sym typeface="Red Hat Display"/>
              </a:rPr>
              <a:t>Ziyue Yu, Sijian Jiang, Ali Cheshmehzangi, Yu Liu, Xiangzheng Deng,</a:t>
            </a:r>
            <a:endParaRPr sz="900" b="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IN" sz="900" b="1" i="1">
                <a:solidFill>
                  <a:schemeClr val="accent4"/>
                </a:solidFill>
                <a:latin typeface="Red Hat Display"/>
                <a:ea typeface="Red Hat Display"/>
                <a:cs typeface="Red Hat Display"/>
                <a:sym typeface="Red Hat Display"/>
              </a:rPr>
              <a:t>Agricultural restructuring for reducing carbon emissions from residents' dietary consumption in China</a:t>
            </a:r>
            <a:endParaRPr sz="900" b="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IN" sz="900" b="1">
                <a:solidFill>
                  <a:schemeClr val="accent4"/>
                </a:solidFill>
                <a:latin typeface="Red Hat Display"/>
                <a:ea typeface="Red Hat Display"/>
                <a:cs typeface="Red Hat Display"/>
                <a:sym typeface="Red Hat Display"/>
              </a:rPr>
              <a:t>Journal of Cleaner Production,Volume 387,2023,35948,ISSN 0959-6526,</a:t>
            </a:r>
            <a:endParaRPr sz="900" b="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IN" sz="900" b="1">
                <a:solidFill>
                  <a:schemeClr val="accent4"/>
                </a:solidFill>
                <a:latin typeface="Red Hat Display"/>
                <a:ea typeface="Red Hat Display"/>
                <a:cs typeface="Red Hat Display"/>
                <a:sym typeface="Red Hat Display"/>
              </a:rPr>
              <a:t>DOI: </a:t>
            </a:r>
            <a:r>
              <a:rPr lang="en-IN" sz="900" b="1" u="sng">
                <a:solidFill>
                  <a:schemeClr val="accent5"/>
                </a:solidFill>
                <a:latin typeface="Red Hat Display"/>
                <a:ea typeface="Red Hat Display"/>
                <a:cs typeface="Red Hat Display"/>
                <a:sym typeface="Red Hat Display"/>
              </a:rPr>
              <a:t>10.1016/j.jclepro.2023.135948</a:t>
            </a:r>
            <a:endParaRPr sz="900" b="1" u="sng">
              <a:solidFill>
                <a:schemeClr val="accent5"/>
              </a:solidFill>
              <a:latin typeface="Red Hat Display"/>
              <a:ea typeface="Red Hat Display"/>
              <a:cs typeface="Red Hat Display"/>
              <a:sym typeface="Red Hat Display"/>
            </a:endParaRPr>
          </a:p>
          <a:p>
            <a:pPr marL="0" marR="0" lvl="0" indent="0" algn="l" rtl="0">
              <a:lnSpc>
                <a:spcPct val="150000"/>
              </a:lnSpc>
              <a:spcBef>
                <a:spcPts val="0"/>
              </a:spcBef>
              <a:spcAft>
                <a:spcPts val="0"/>
              </a:spcAft>
              <a:buClr>
                <a:schemeClr val="accent4"/>
              </a:buClr>
              <a:buSzPts val="3200"/>
              <a:buFont typeface="Red Hat Display"/>
              <a:buNone/>
            </a:pPr>
            <a:endParaRPr sz="900" b="1">
              <a:solidFill>
                <a:schemeClr val="accent4"/>
              </a:solidFill>
              <a:latin typeface="Red Hat Display"/>
              <a:ea typeface="Red Hat Display"/>
              <a:cs typeface="Red Hat Display"/>
              <a:sym typeface="Red Hat Display"/>
            </a:endParaRPr>
          </a:p>
          <a:p>
            <a:pPr marL="0" marR="0" lvl="0" indent="0" algn="l" rtl="0">
              <a:lnSpc>
                <a:spcPct val="150000"/>
              </a:lnSpc>
              <a:spcBef>
                <a:spcPts val="0"/>
              </a:spcBef>
              <a:spcAft>
                <a:spcPts val="0"/>
              </a:spcAft>
              <a:buClr>
                <a:schemeClr val="accent4"/>
              </a:buClr>
              <a:buSzPts val="3200"/>
              <a:buFont typeface="Red Hat Display"/>
              <a:buNone/>
            </a:pPr>
            <a:br>
              <a:rPr lang="en-IN" sz="600" b="1" i="0" u="none" strike="noStrike" cap="none">
                <a:solidFill>
                  <a:schemeClr val="accent4"/>
                </a:solidFill>
                <a:latin typeface="Times New Roman"/>
                <a:ea typeface="Times New Roman"/>
                <a:cs typeface="Times New Roman"/>
                <a:sym typeface="Times New Roman"/>
              </a:rPr>
            </a:br>
            <a:endParaRPr sz="600" b="1" i="0" u="none" strike="noStrike" cap="none">
              <a:solidFill>
                <a:schemeClr val="accent4"/>
              </a:solidFill>
              <a:latin typeface="Red Hat Display"/>
              <a:ea typeface="Red Hat Display"/>
              <a:cs typeface="Red Hat Display"/>
              <a:sym typeface="Red Hat Display"/>
            </a:endParaRPr>
          </a:p>
        </p:txBody>
      </p:sp>
      <p:sp>
        <p:nvSpPr>
          <p:cNvPr id="267" name="Google Shape;267;g1d950986d58_0_0"/>
          <p:cNvSpPr txBox="1"/>
          <p:nvPr/>
        </p:nvSpPr>
        <p:spPr>
          <a:xfrm>
            <a:off x="4734500" y="2127298"/>
            <a:ext cx="3112200" cy="30090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IN" sz="900">
                <a:latin typeface="Red Hat Text"/>
                <a:ea typeface="Red Hat Text"/>
                <a:cs typeface="Red Hat Text"/>
                <a:sym typeface="Red Hat Text"/>
              </a:rPr>
              <a:t>China has committed to achieving peak carbon by 2030 and carbon neutrality by 2060. However, this requires a significant reduction in carbon emissions. The present study examines ways to reduce carbon emissions through food consumption, climate change, and agricultural structure. It design future scenarios based on widely used SSP storyline. The study finds that replacing red meat with plant foods such as vegetables and fruits will have a more significant carbon reduction potential. </a:t>
            </a:r>
            <a:endParaRPr sz="900">
              <a:latin typeface="Red Hat Text"/>
              <a:ea typeface="Red Hat Text"/>
              <a:cs typeface="Red Hat Text"/>
              <a:sym typeface="Red Hat Text"/>
            </a:endParaRPr>
          </a:p>
          <a:p>
            <a:pPr marL="0" lvl="0" indent="0" algn="just" rtl="0">
              <a:spcBef>
                <a:spcPts val="0"/>
              </a:spcBef>
              <a:spcAft>
                <a:spcPts val="0"/>
              </a:spcAft>
              <a:buNone/>
            </a:pPr>
            <a:endParaRPr sz="900">
              <a:latin typeface="Red Hat Text"/>
              <a:ea typeface="Red Hat Text"/>
              <a:cs typeface="Red Hat Text"/>
              <a:sym typeface="Red Hat Text"/>
            </a:endParaRPr>
          </a:p>
          <a:p>
            <a:pPr marL="0" lvl="0" indent="0" algn="just" rtl="0">
              <a:spcBef>
                <a:spcPts val="0"/>
              </a:spcBef>
              <a:spcAft>
                <a:spcPts val="0"/>
              </a:spcAft>
              <a:buNone/>
            </a:pPr>
            <a:r>
              <a:rPr lang="en-IN" sz="900">
                <a:latin typeface="Red Hat Text"/>
                <a:ea typeface="Red Hat Text"/>
                <a:cs typeface="Red Hat Text"/>
                <a:sym typeface="Red Hat Text"/>
              </a:rPr>
              <a:t>Reducing meat and high-fat foods consumption may help reduce GHG emissions produced by food consumption and promote green agriculture development.</a:t>
            </a:r>
            <a:endParaRPr sz="900">
              <a:latin typeface="Red Hat Text"/>
              <a:ea typeface="Red Hat Text"/>
              <a:cs typeface="Red Hat Text"/>
              <a:sym typeface="Red Hat Text"/>
            </a:endParaRPr>
          </a:p>
        </p:txBody>
      </p:sp>
      <p:sp>
        <p:nvSpPr>
          <p:cNvPr id="268" name="Google Shape;268;g1d950986d58_0_0"/>
          <p:cNvSpPr txBox="1"/>
          <p:nvPr/>
        </p:nvSpPr>
        <p:spPr>
          <a:xfrm>
            <a:off x="1155310" y="634129"/>
            <a:ext cx="2955000" cy="8502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None/>
            </a:pPr>
            <a:endParaRPr sz="900" b="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900" b="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900" b="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900" b="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IN" sz="900" b="1">
                <a:solidFill>
                  <a:schemeClr val="accent4"/>
                </a:solidFill>
                <a:latin typeface="Red Hat Display"/>
                <a:ea typeface="Red Hat Display"/>
                <a:cs typeface="Red Hat Display"/>
                <a:sym typeface="Red Hat Display"/>
              </a:rPr>
              <a:t>Joya A. Kemper, Maureen Benson-Rea, Jenny Young, Miriam Seifert,</a:t>
            </a:r>
            <a:endParaRPr sz="900" b="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IN" sz="900" b="1" i="1">
                <a:solidFill>
                  <a:schemeClr val="accent4"/>
                </a:solidFill>
                <a:latin typeface="Red Hat Display"/>
                <a:ea typeface="Red Hat Display"/>
                <a:cs typeface="Red Hat Display"/>
                <a:sym typeface="Red Hat Display"/>
              </a:rPr>
              <a:t>Cutting down or eating up: Examining meat consumption, reduction, and sustainable food beliefs, attitudes, and behaviors</a:t>
            </a:r>
            <a:endParaRPr sz="900" b="1" i="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IN" sz="900" b="1">
                <a:solidFill>
                  <a:schemeClr val="accent4"/>
                </a:solidFill>
                <a:latin typeface="Red Hat Display"/>
                <a:ea typeface="Red Hat Display"/>
                <a:cs typeface="Red Hat Display"/>
                <a:sym typeface="Red Hat Display"/>
              </a:rPr>
              <a:t>Food Quality and Preference,Volume 104,2023,104718,ISSN 0950-3293,</a:t>
            </a:r>
            <a:endParaRPr sz="900" b="1">
              <a:solidFill>
                <a:schemeClr val="accent4"/>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IN" sz="900" b="1">
                <a:solidFill>
                  <a:schemeClr val="accent4"/>
                </a:solidFill>
                <a:latin typeface="Red Hat Display"/>
                <a:ea typeface="Red Hat Display"/>
                <a:cs typeface="Red Hat Display"/>
                <a:sym typeface="Red Hat Display"/>
              </a:rPr>
              <a:t>DOI: </a:t>
            </a:r>
            <a:r>
              <a:rPr lang="en-IN" sz="900" b="1" u="sng">
                <a:solidFill>
                  <a:schemeClr val="accent5"/>
                </a:solidFill>
                <a:latin typeface="Red Hat Display"/>
                <a:ea typeface="Red Hat Display"/>
                <a:cs typeface="Red Hat Display"/>
                <a:sym typeface="Red Hat Display"/>
              </a:rPr>
              <a:t>/10.1016/j.foodqual.2022.104718</a:t>
            </a:r>
            <a:endParaRPr sz="900" b="1" u="sng">
              <a:solidFill>
                <a:schemeClr val="accent5"/>
              </a:solidFill>
              <a:latin typeface="Red Hat Display"/>
              <a:ea typeface="Red Hat Display"/>
              <a:cs typeface="Red Hat Display"/>
              <a:sym typeface="Red Hat Display"/>
            </a:endParaRPr>
          </a:p>
          <a:p>
            <a:pPr marL="0" marR="0" lvl="0" indent="0" algn="l" rtl="0">
              <a:lnSpc>
                <a:spcPct val="150000"/>
              </a:lnSpc>
              <a:spcBef>
                <a:spcPts val="0"/>
              </a:spcBef>
              <a:spcAft>
                <a:spcPts val="0"/>
              </a:spcAft>
              <a:buClr>
                <a:schemeClr val="accent4"/>
              </a:buClr>
              <a:buSzPts val="3200"/>
              <a:buFont typeface="Red Hat Display"/>
              <a:buNone/>
            </a:pPr>
            <a:endParaRPr sz="900" b="1">
              <a:solidFill>
                <a:schemeClr val="accent4"/>
              </a:solidFill>
              <a:latin typeface="Red Hat Display"/>
              <a:ea typeface="Red Hat Display"/>
              <a:cs typeface="Red Hat Display"/>
              <a:sym typeface="Red Hat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7"/>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19</a:t>
            </a:fld>
            <a:endParaRPr/>
          </a:p>
        </p:txBody>
      </p:sp>
      <p:grpSp>
        <p:nvGrpSpPr>
          <p:cNvPr id="274" name="Google Shape;274;p17"/>
          <p:cNvGrpSpPr/>
          <p:nvPr/>
        </p:nvGrpSpPr>
        <p:grpSpPr>
          <a:xfrm>
            <a:off x="542965" y="909784"/>
            <a:ext cx="349060" cy="298882"/>
            <a:chOff x="2296666" y="1001650"/>
            <a:chExt cx="415300" cy="355600"/>
          </a:xfrm>
        </p:grpSpPr>
        <p:sp>
          <p:nvSpPr>
            <p:cNvPr id="275" name="Google Shape;275;p17"/>
            <p:cNvSpPr/>
            <p:nvPr/>
          </p:nvSpPr>
          <p:spPr>
            <a:xfrm>
              <a:off x="2296666"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7"/>
            <p:cNvSpPr/>
            <p:nvPr/>
          </p:nvSpPr>
          <p:spPr>
            <a:xfrm>
              <a:off x="2504291"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296666"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2504291"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9" name="Google Shape;279;p17"/>
          <p:cNvSpPr txBox="1">
            <a:spLocks noGrp="1"/>
          </p:cNvSpPr>
          <p:nvPr>
            <p:ph type="body" idx="1"/>
          </p:nvPr>
        </p:nvSpPr>
        <p:spPr>
          <a:xfrm>
            <a:off x="1066532" y="2213366"/>
            <a:ext cx="3034950" cy="2305368"/>
          </a:xfrm>
          <a:prstGeom prst="rect">
            <a:avLst/>
          </a:prstGeom>
          <a:noFill/>
          <a:ln>
            <a:noFill/>
          </a:ln>
        </p:spPr>
        <p:txBody>
          <a:bodyPr spcFirstLastPara="1" wrap="square" lIns="0" tIns="0" rIns="0" bIns="0" anchor="t" anchorCtr="0">
            <a:noAutofit/>
          </a:bodyPr>
          <a:lstStyle/>
          <a:p>
            <a:pPr marL="114300" lvl="0" indent="0" algn="l" rtl="0">
              <a:lnSpc>
                <a:spcPct val="115000"/>
              </a:lnSpc>
              <a:spcBef>
                <a:spcPts val="0"/>
              </a:spcBef>
              <a:spcAft>
                <a:spcPts val="0"/>
              </a:spcAft>
              <a:buSzPts val="1800"/>
              <a:buNone/>
            </a:pPr>
            <a:r>
              <a:rPr lang="en-IN" sz="800"/>
              <a:t>Carbon emission occurs during various stages of the life cycle of food products. GHG emissions from 24 Indian food items showed that animal food products and rice cultivation mostly contributed to methane (CH4) emissions.</a:t>
            </a:r>
            <a:endParaRPr/>
          </a:p>
          <a:p>
            <a:pPr marL="114300" lvl="0" indent="0" algn="l" rtl="0">
              <a:lnSpc>
                <a:spcPct val="115000"/>
              </a:lnSpc>
              <a:spcBef>
                <a:spcPts val="0"/>
              </a:spcBef>
              <a:spcAft>
                <a:spcPts val="0"/>
              </a:spcAft>
              <a:buSzPts val="1800"/>
              <a:buNone/>
            </a:pPr>
            <a:endParaRPr sz="800"/>
          </a:p>
          <a:p>
            <a:pPr marL="114300" lvl="0" indent="0" algn="l" rtl="0">
              <a:lnSpc>
                <a:spcPct val="115000"/>
              </a:lnSpc>
              <a:spcBef>
                <a:spcPts val="0"/>
              </a:spcBef>
              <a:spcAft>
                <a:spcPts val="0"/>
              </a:spcAft>
              <a:buSzPts val="1800"/>
              <a:buNone/>
            </a:pPr>
            <a:r>
              <a:rPr lang="en-IN" sz="800"/>
              <a:t> Emission of CO2 occurred during farm operations, </a:t>
            </a:r>
            <a:endParaRPr/>
          </a:p>
          <a:p>
            <a:pPr marL="114300" lvl="0" indent="0" algn="l" rtl="0">
              <a:lnSpc>
                <a:spcPct val="115000"/>
              </a:lnSpc>
              <a:spcBef>
                <a:spcPts val="0"/>
              </a:spcBef>
              <a:spcAft>
                <a:spcPts val="0"/>
              </a:spcAft>
              <a:buSzPts val="1800"/>
              <a:buNone/>
            </a:pPr>
            <a:r>
              <a:rPr lang="en-IN" sz="800"/>
              <a:t>production of farm inputs, transport, processing and preparation of food. The GHG emission during the life cycle of cooked rice was 2.8 times the GHG emission during the life cycle of chapatti, a product of wheat flour. Mutton emitted 11.9 times as much GHG as milk, 12.1 times as fish, 12.9 </a:t>
            </a:r>
            <a:endParaRPr/>
          </a:p>
          <a:p>
            <a:pPr marL="114300" lvl="0" indent="0" algn="l" rtl="0">
              <a:lnSpc>
                <a:spcPct val="115000"/>
              </a:lnSpc>
              <a:spcBef>
                <a:spcPts val="0"/>
              </a:spcBef>
              <a:spcAft>
                <a:spcPts val="0"/>
              </a:spcAft>
              <a:buSzPts val="1800"/>
              <a:buNone/>
            </a:pPr>
            <a:r>
              <a:rPr lang="en-IN" sz="800"/>
              <a:t>rice and 36.5 times chapatti. As Indians mostly consume fresh foods produced locally, 87% of emissions came from food production followed by preparation (10%), processing (2%) and transportation (1%). Change in food habits thus could offer a possibility for GHG mitigation.</a:t>
            </a:r>
            <a:endParaRPr/>
          </a:p>
          <a:p>
            <a:pPr marL="114300" lvl="0" indent="0" algn="l" rtl="0">
              <a:lnSpc>
                <a:spcPct val="115000"/>
              </a:lnSpc>
              <a:spcBef>
                <a:spcPts val="0"/>
              </a:spcBef>
              <a:spcAft>
                <a:spcPts val="0"/>
              </a:spcAft>
              <a:buSzPts val="1800"/>
              <a:buNone/>
            </a:pPr>
            <a:endParaRPr sz="1000"/>
          </a:p>
        </p:txBody>
      </p:sp>
      <p:sp>
        <p:nvSpPr>
          <p:cNvPr id="280" name="Google Shape;280;p17"/>
          <p:cNvSpPr txBox="1"/>
          <p:nvPr/>
        </p:nvSpPr>
        <p:spPr>
          <a:xfrm>
            <a:off x="4885420" y="1163615"/>
            <a:ext cx="3370813" cy="611919"/>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Klaas Jan Kramer; Henri C Moll; Sanderine Nonhebel; Harry C Wilting,</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1" u="none" strike="noStrike" cap="none">
                <a:solidFill>
                  <a:schemeClr val="accent4"/>
                </a:solidFill>
                <a:latin typeface="Red Hat Display"/>
                <a:ea typeface="Red Hat Display"/>
                <a:cs typeface="Red Hat Display"/>
                <a:sym typeface="Red Hat Display"/>
              </a:rPr>
              <a:t>Greenhouse gas emissions related to Dutch food consumption</a:t>
            </a:r>
            <a:r>
              <a:rPr lang="en-IN" sz="900" b="1" i="0" u="none" strike="noStrike" cap="none">
                <a:solidFill>
                  <a:schemeClr val="accent4"/>
                </a:solidFill>
                <a:latin typeface="Red Hat Display"/>
                <a:ea typeface="Red Hat Display"/>
                <a:cs typeface="Red Hat Display"/>
                <a:sym typeface="Red Hat Display"/>
              </a:rPr>
              <a:t>,</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Energy Policy, Center for Energy and Environmental Studies, University of Groningen, Nijenborgh 4,9747 AG Groningen, Netherlands, April 1999,</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DOI: </a:t>
            </a:r>
            <a:r>
              <a:rPr lang="en-IN" sz="900" b="1" i="0" u="sng" strike="noStrike" cap="none">
                <a:solidFill>
                  <a:srgbClr val="0070C0"/>
                </a:solidFill>
                <a:latin typeface="Red Hat Display"/>
                <a:ea typeface="Red Hat Display"/>
                <a:cs typeface="Red Hat Display"/>
                <a:sym typeface="Red Hat Display"/>
                <a:hlinkClick r:id="rId3">
                  <a:extLst>
                    <a:ext uri="{A12FA001-AC4F-418D-AE19-62706E023703}">
                      <ahyp:hlinkClr xmlns:ahyp="http://schemas.microsoft.com/office/drawing/2018/hyperlinkcolor" val="tx"/>
                    </a:ext>
                  </a:extLst>
                </a:hlinkClick>
              </a:rPr>
              <a:t>10.1016/S0301-4215(99)00014-2</a:t>
            </a:r>
            <a:endParaRPr/>
          </a:p>
          <a:p>
            <a:pPr marL="0" marR="0" lvl="0" indent="0" algn="l" rtl="0">
              <a:lnSpc>
                <a:spcPct val="150000"/>
              </a:lnSpc>
              <a:spcBef>
                <a:spcPts val="0"/>
              </a:spcBef>
              <a:spcAft>
                <a:spcPts val="0"/>
              </a:spcAft>
              <a:buClr>
                <a:schemeClr val="accent4"/>
              </a:buClr>
              <a:buSzPts val="3200"/>
              <a:buFont typeface="Red Hat Display"/>
              <a:buNone/>
            </a:pPr>
            <a:br>
              <a:rPr lang="en-IN" sz="600" b="1" i="0" u="none" strike="noStrike" cap="none">
                <a:solidFill>
                  <a:schemeClr val="accent4"/>
                </a:solidFill>
                <a:latin typeface="Times New Roman"/>
                <a:ea typeface="Times New Roman"/>
                <a:cs typeface="Times New Roman"/>
                <a:sym typeface="Times New Roman"/>
              </a:rPr>
            </a:br>
            <a:endParaRPr sz="600" b="1" i="0" u="none" strike="noStrike" cap="none">
              <a:solidFill>
                <a:schemeClr val="accent4"/>
              </a:solidFill>
              <a:latin typeface="Red Hat Display"/>
              <a:ea typeface="Red Hat Display"/>
              <a:cs typeface="Red Hat Display"/>
              <a:sym typeface="Red Hat Display"/>
            </a:endParaRPr>
          </a:p>
        </p:txBody>
      </p:sp>
      <p:sp>
        <p:nvSpPr>
          <p:cNvPr id="281" name="Google Shape;281;p17"/>
          <p:cNvSpPr txBox="1"/>
          <p:nvPr/>
        </p:nvSpPr>
        <p:spPr>
          <a:xfrm>
            <a:off x="4843179" y="2213366"/>
            <a:ext cx="3370812" cy="3009000"/>
          </a:xfrm>
          <a:prstGeom prst="rect">
            <a:avLst/>
          </a:prstGeom>
          <a:noFill/>
          <a:ln>
            <a:noFill/>
          </a:ln>
        </p:spPr>
        <p:txBody>
          <a:bodyPr spcFirstLastPara="1" wrap="square" lIns="0" tIns="0" rIns="0" bIns="0" anchor="t" anchorCtr="0">
            <a:noAutofit/>
          </a:bodyPr>
          <a:lstStyle/>
          <a:p>
            <a:pPr marL="114300" marR="0" lvl="0" indent="0" algn="just" rtl="0">
              <a:lnSpc>
                <a:spcPct val="115000"/>
              </a:lnSpc>
              <a:spcBef>
                <a:spcPts val="0"/>
              </a:spcBef>
              <a:spcAft>
                <a:spcPts val="0"/>
              </a:spcAft>
              <a:buClr>
                <a:schemeClr val="accent1"/>
              </a:buClr>
              <a:buSzPts val="1800"/>
              <a:buFont typeface="Red Hat Text"/>
              <a:buNone/>
            </a:pPr>
            <a:r>
              <a:rPr lang="en-IN" sz="900" b="0" i="0" u="none" strike="noStrike" cap="none">
                <a:solidFill>
                  <a:schemeClr val="dk1"/>
                </a:solidFill>
                <a:latin typeface="Red Hat Text"/>
                <a:ea typeface="Red Hat Text"/>
                <a:cs typeface="Red Hat Text"/>
                <a:sym typeface="Red Hat Text"/>
              </a:rPr>
              <a:t>A similar study was done in the Netherlands to analyse the emissions of greenhouse gases produced by Dutch households in their food consumption. </a:t>
            </a:r>
            <a:endParaRPr/>
          </a:p>
          <a:p>
            <a:pPr marL="114300" marR="0" lvl="0" indent="0" algn="just" rtl="0">
              <a:lnSpc>
                <a:spcPct val="115000"/>
              </a:lnSpc>
              <a:spcBef>
                <a:spcPts val="0"/>
              </a:spcBef>
              <a:spcAft>
                <a:spcPts val="0"/>
              </a:spcAft>
              <a:buClr>
                <a:schemeClr val="accent1"/>
              </a:buClr>
              <a:buSzPts val="1800"/>
              <a:buFont typeface="Red Hat Text"/>
              <a:buNone/>
            </a:pPr>
            <a:endParaRPr sz="900" b="0" i="0" u="none" strike="noStrike" cap="none">
              <a:solidFill>
                <a:schemeClr val="dk1"/>
              </a:solidFill>
              <a:latin typeface="Red Hat Text"/>
              <a:ea typeface="Red Hat Text"/>
              <a:cs typeface="Red Hat Text"/>
              <a:sym typeface="Red Hat Text"/>
            </a:endParaRPr>
          </a:p>
          <a:p>
            <a:pPr marL="114300" marR="0" lvl="0" indent="0" algn="just" rtl="0">
              <a:lnSpc>
                <a:spcPct val="115000"/>
              </a:lnSpc>
              <a:spcBef>
                <a:spcPts val="0"/>
              </a:spcBef>
              <a:spcAft>
                <a:spcPts val="0"/>
              </a:spcAft>
              <a:buClr>
                <a:schemeClr val="accent1"/>
              </a:buClr>
              <a:buSzPts val="1800"/>
              <a:buFont typeface="Red Hat Text"/>
              <a:buNone/>
            </a:pPr>
            <a:r>
              <a:rPr lang="en-IN" sz="900" b="0" i="0" u="none" strike="noStrike" cap="none">
                <a:solidFill>
                  <a:schemeClr val="dk1"/>
                </a:solidFill>
                <a:latin typeface="Red Hat Text"/>
                <a:ea typeface="Red Hat Text"/>
                <a:cs typeface="Red Hat Text"/>
                <a:sym typeface="Red Hat Text"/>
              </a:rPr>
              <a:t>The authors found that certain types of food, specifically those from cattle farming and agriculture, were major sources of emissions. The study suggests that these findings can inform potential reductions in emissions by identifying which food products have higher emissions and their potential reduction options which is along similar lines to the study that is undertaken by us </a:t>
            </a:r>
            <a:endParaRPr sz="900" b="0" i="0" u="none" strike="noStrike" cap="none">
              <a:solidFill>
                <a:schemeClr val="dk1"/>
              </a:solidFill>
              <a:latin typeface="Red Hat Text"/>
              <a:ea typeface="Red Hat Text"/>
              <a:cs typeface="Red Hat Text"/>
              <a:sym typeface="Red Hat Text"/>
            </a:endParaRPr>
          </a:p>
        </p:txBody>
      </p:sp>
      <p:sp>
        <p:nvSpPr>
          <p:cNvPr id="282" name="Google Shape;282;p17"/>
          <p:cNvSpPr txBox="1"/>
          <p:nvPr/>
        </p:nvSpPr>
        <p:spPr>
          <a:xfrm>
            <a:off x="1066532" y="1048992"/>
            <a:ext cx="3192049" cy="850074"/>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Dr Surendra Pathak; Niveta Jain; Arti Bhatia; Patel J; P.K. Aggarwal</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1" u="none" strike="noStrike" cap="none">
                <a:solidFill>
                  <a:schemeClr val="accent4"/>
                </a:solidFill>
                <a:latin typeface="Red Hat Display"/>
                <a:ea typeface="Red Hat Display"/>
                <a:cs typeface="Red Hat Display"/>
                <a:sym typeface="Red Hat Display"/>
              </a:rPr>
              <a:t>Carbon footprints of Indian food Items </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Agriculture Ecosystems &amp; Environment 139(1-2):66-73, October 2010</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DOI: </a:t>
            </a:r>
            <a:r>
              <a:rPr lang="en-IN" sz="900" b="1" i="0" u="sng" strike="noStrike" cap="none">
                <a:solidFill>
                  <a:srgbClr val="0070C0"/>
                </a:solidFill>
                <a:latin typeface="Red Hat Display"/>
                <a:ea typeface="Red Hat Display"/>
                <a:cs typeface="Red Hat Display"/>
                <a:sym typeface="Red Hat Display"/>
                <a:hlinkClick r:id="rId4">
                  <a:extLst>
                    <a:ext uri="{A12FA001-AC4F-418D-AE19-62706E023703}">
                      <ahyp:hlinkClr xmlns:ahyp="http://schemas.microsoft.com/office/drawing/2018/hyperlinkcolor" val="tx"/>
                    </a:ext>
                  </a:extLst>
                </a:hlinkClick>
              </a:rPr>
              <a:t>10.1016/j.agee.2010.07.002</a:t>
            </a:r>
            <a:endParaRPr sz="900" b="1" i="0" u="none" strike="noStrike" cap="none">
              <a:solidFill>
                <a:srgbClr val="0070C0"/>
              </a:solidFill>
              <a:latin typeface="Red Hat Display"/>
              <a:ea typeface="Red Hat Display"/>
              <a:cs typeface="Red Hat Display"/>
              <a:sym typeface="Red Hat Display"/>
            </a:endParaRPr>
          </a:p>
          <a:p>
            <a:pPr marL="0" marR="0" lvl="0" indent="0" algn="l" rtl="0">
              <a:lnSpc>
                <a:spcPct val="150000"/>
              </a:lnSpc>
              <a:spcBef>
                <a:spcPts val="0"/>
              </a:spcBef>
              <a:spcAft>
                <a:spcPts val="0"/>
              </a:spcAft>
              <a:buClr>
                <a:schemeClr val="accent4"/>
              </a:buClr>
              <a:buSzPts val="3200"/>
              <a:buFont typeface="Red Hat Display"/>
              <a:buNone/>
            </a:pPr>
            <a:br>
              <a:rPr lang="en-IN" sz="900" b="1" i="0" u="none" strike="noStrike" cap="none">
                <a:solidFill>
                  <a:schemeClr val="accent4"/>
                </a:solidFill>
                <a:latin typeface="Red Hat Display"/>
                <a:ea typeface="Red Hat Display"/>
                <a:cs typeface="Red Hat Display"/>
                <a:sym typeface="Red Hat Display"/>
              </a:rPr>
            </a:br>
            <a:endParaRPr sz="900" b="1" i="0" u="none" strike="noStrike" cap="none">
              <a:solidFill>
                <a:schemeClr val="accent4"/>
              </a:solidFill>
              <a:latin typeface="Red Hat Display"/>
              <a:ea typeface="Red Hat Display"/>
              <a:cs typeface="Red Hat Display"/>
              <a:sym typeface="Red Hat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3200"/>
              <a:buNone/>
            </a:pPr>
            <a:r>
              <a:rPr lang="en-IN"/>
              <a:t>Team Members</a:t>
            </a:r>
            <a:endParaRPr/>
          </a:p>
        </p:txBody>
      </p:sp>
      <p:sp>
        <p:nvSpPr>
          <p:cNvPr id="66" name="Google Shape;66;p2"/>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2</a:t>
            </a:fld>
            <a:endParaRPr/>
          </a:p>
        </p:txBody>
      </p:sp>
      <p:pic>
        <p:nvPicPr>
          <p:cNvPr id="67" name="Google Shape;67;p2"/>
          <p:cNvPicPr preferRelativeResize="0"/>
          <p:nvPr/>
        </p:nvPicPr>
        <p:blipFill rotWithShape="1">
          <a:blip r:embed="rId3">
            <a:alphaModFix/>
          </a:blip>
          <a:srcRect/>
          <a:stretch/>
        </p:blipFill>
        <p:spPr>
          <a:xfrm>
            <a:off x="1828825" y="1353650"/>
            <a:ext cx="5638800" cy="3276600"/>
          </a:xfrm>
          <a:prstGeom prst="rect">
            <a:avLst/>
          </a:prstGeom>
          <a:noFill/>
          <a:ln>
            <a:noFill/>
          </a:ln>
        </p:spPr>
      </p:pic>
      <p:pic>
        <p:nvPicPr>
          <p:cNvPr id="68" name="Google Shape;68;p2"/>
          <p:cNvPicPr preferRelativeResize="0"/>
          <p:nvPr/>
        </p:nvPicPr>
        <p:blipFill rotWithShape="1">
          <a:blip r:embed="rId4">
            <a:alphaModFix/>
          </a:blip>
          <a:srcRect/>
          <a:stretch/>
        </p:blipFill>
        <p:spPr>
          <a:xfrm>
            <a:off x="570466" y="944925"/>
            <a:ext cx="241300" cy="228600"/>
          </a:xfrm>
          <a:prstGeom prst="rect">
            <a:avLst/>
          </a:prstGeom>
          <a:noFill/>
          <a:ln>
            <a:noFill/>
          </a:ln>
        </p:spPr>
      </p:pic>
      <p:pic>
        <p:nvPicPr>
          <p:cNvPr id="3" name="Picture 2" descr="A person smiling for the camera&#10;&#10;Description automatically generated with medium confidence">
            <a:extLst>
              <a:ext uri="{FF2B5EF4-FFF2-40B4-BE49-F238E27FC236}">
                <a16:creationId xmlns:a16="http://schemas.microsoft.com/office/drawing/2014/main" id="{F9097D17-66A7-463E-6C1B-B2E8E0323063}"/>
              </a:ext>
            </a:extLst>
          </p:cNvPr>
          <p:cNvPicPr>
            <a:picLocks noChangeAspect="1"/>
          </p:cNvPicPr>
          <p:nvPr/>
        </p:nvPicPr>
        <p:blipFill>
          <a:blip r:embed="rId5"/>
          <a:stretch>
            <a:fillRect/>
          </a:stretch>
        </p:blipFill>
        <p:spPr>
          <a:xfrm>
            <a:off x="5883585" y="1353650"/>
            <a:ext cx="1118681" cy="14920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8"/>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20</a:t>
            </a:fld>
            <a:endParaRPr/>
          </a:p>
        </p:txBody>
      </p:sp>
      <p:grpSp>
        <p:nvGrpSpPr>
          <p:cNvPr id="288" name="Google Shape;288;p18"/>
          <p:cNvGrpSpPr/>
          <p:nvPr/>
        </p:nvGrpSpPr>
        <p:grpSpPr>
          <a:xfrm>
            <a:off x="542965" y="909784"/>
            <a:ext cx="349060" cy="298882"/>
            <a:chOff x="2296666" y="1001650"/>
            <a:chExt cx="415300" cy="355600"/>
          </a:xfrm>
        </p:grpSpPr>
        <p:sp>
          <p:nvSpPr>
            <p:cNvPr id="289" name="Google Shape;289;p18"/>
            <p:cNvSpPr/>
            <p:nvPr/>
          </p:nvSpPr>
          <p:spPr>
            <a:xfrm>
              <a:off x="2296666"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8"/>
            <p:cNvSpPr/>
            <p:nvPr/>
          </p:nvSpPr>
          <p:spPr>
            <a:xfrm>
              <a:off x="2504291"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8"/>
            <p:cNvSpPr/>
            <p:nvPr/>
          </p:nvSpPr>
          <p:spPr>
            <a:xfrm>
              <a:off x="2296666"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8"/>
            <p:cNvSpPr/>
            <p:nvPr/>
          </p:nvSpPr>
          <p:spPr>
            <a:xfrm>
              <a:off x="2504291"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3" name="Google Shape;293;p18"/>
          <p:cNvSpPr txBox="1">
            <a:spLocks noGrp="1"/>
          </p:cNvSpPr>
          <p:nvPr>
            <p:ph type="body" idx="1"/>
          </p:nvPr>
        </p:nvSpPr>
        <p:spPr>
          <a:xfrm>
            <a:off x="1066533" y="2127298"/>
            <a:ext cx="2955050" cy="3009000"/>
          </a:xfrm>
          <a:prstGeom prst="rect">
            <a:avLst/>
          </a:prstGeom>
          <a:noFill/>
          <a:ln>
            <a:noFill/>
          </a:ln>
        </p:spPr>
        <p:txBody>
          <a:bodyPr spcFirstLastPara="1" wrap="square" lIns="0" tIns="0" rIns="0" bIns="0" anchor="t" anchorCtr="0">
            <a:noAutofit/>
          </a:bodyPr>
          <a:lstStyle/>
          <a:p>
            <a:pPr marL="114300" lvl="0" indent="0" algn="just" rtl="0">
              <a:lnSpc>
                <a:spcPct val="115000"/>
              </a:lnSpc>
              <a:spcBef>
                <a:spcPts val="0"/>
              </a:spcBef>
              <a:spcAft>
                <a:spcPts val="0"/>
              </a:spcAft>
              <a:buSzPts val="1800"/>
              <a:buNone/>
            </a:pPr>
            <a:r>
              <a:rPr lang="en-IN" sz="900"/>
              <a:t>A study along the aforementioned lines was undertaken by Nigeria wherein a relationship between C02 emission, agricultural productivity and food security was tried to be established.</a:t>
            </a:r>
            <a:endParaRPr/>
          </a:p>
          <a:p>
            <a:pPr marL="114300" lvl="0" indent="0" algn="just" rtl="0">
              <a:lnSpc>
                <a:spcPct val="115000"/>
              </a:lnSpc>
              <a:spcBef>
                <a:spcPts val="0"/>
              </a:spcBef>
              <a:spcAft>
                <a:spcPts val="0"/>
              </a:spcAft>
              <a:buSzPts val="1800"/>
              <a:buNone/>
            </a:pPr>
            <a:endParaRPr sz="900"/>
          </a:p>
          <a:p>
            <a:pPr marL="114300" lvl="0" indent="0" algn="just" rtl="0">
              <a:lnSpc>
                <a:spcPct val="115000"/>
              </a:lnSpc>
              <a:spcBef>
                <a:spcPts val="0"/>
              </a:spcBef>
              <a:spcAft>
                <a:spcPts val="0"/>
              </a:spcAft>
              <a:buSzPts val="1800"/>
              <a:buNone/>
            </a:pPr>
            <a:r>
              <a:rPr lang="en-IN" sz="900"/>
              <a:t> A cyclic relationship nature was found– agriculture and food production cause Carbon Emissions. Damage from the consumption of toxic emissions from CO2 by the surrounding vegetation can affect the quality and aesthetic value of plants and reduce their economic value. When CO2 sinks in the atmosphere, the resulting water can become harmful to vegetation and aquatic life. </a:t>
            </a:r>
            <a:endParaRPr/>
          </a:p>
          <a:p>
            <a:pPr marL="114300" lvl="0" indent="0" algn="l" rtl="0">
              <a:lnSpc>
                <a:spcPct val="115000"/>
              </a:lnSpc>
              <a:spcBef>
                <a:spcPts val="0"/>
              </a:spcBef>
              <a:spcAft>
                <a:spcPts val="0"/>
              </a:spcAft>
              <a:buSzPts val="1800"/>
              <a:buNone/>
            </a:pPr>
            <a:endParaRPr sz="1000"/>
          </a:p>
        </p:txBody>
      </p:sp>
      <p:sp>
        <p:nvSpPr>
          <p:cNvPr id="294" name="Google Shape;294;p18"/>
          <p:cNvSpPr txBox="1"/>
          <p:nvPr/>
        </p:nvSpPr>
        <p:spPr>
          <a:xfrm>
            <a:off x="4876542" y="1010295"/>
            <a:ext cx="3112148" cy="850074"/>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Ahmad, Ishfaq; Akbar, Muhammad; Noor, Farzana; A.Sattar</a:t>
            </a:r>
            <a:endParaRPr sz="900" b="1" i="0" u="none" strike="noStrike" cap="none">
              <a:solidFill>
                <a:schemeClr val="accent4"/>
              </a:solidFill>
              <a:latin typeface="Red Hat Display"/>
              <a:ea typeface="Red Hat Display"/>
              <a:cs typeface="Red Hat Display"/>
              <a:sym typeface="Red Hat Display"/>
            </a:endParaRPr>
          </a:p>
          <a:p>
            <a:pPr marL="0" marR="0" lvl="0" indent="0" algn="l" rtl="0">
              <a:lnSpc>
                <a:spcPct val="150000"/>
              </a:lnSpc>
              <a:spcBef>
                <a:spcPts val="0"/>
              </a:spcBef>
              <a:spcAft>
                <a:spcPts val="0"/>
              </a:spcAft>
              <a:buClr>
                <a:schemeClr val="accent4"/>
              </a:buClr>
              <a:buSzPts val="3200"/>
              <a:buFont typeface="Red Hat Display"/>
              <a:buNone/>
            </a:pPr>
            <a:r>
              <a:rPr lang="en-IN" sz="900" b="1" i="1" u="none" strike="noStrike" cap="none">
                <a:solidFill>
                  <a:schemeClr val="accent4"/>
                </a:solidFill>
                <a:latin typeface="Red Hat Display"/>
                <a:ea typeface="Red Hat Display"/>
                <a:cs typeface="Red Hat Display"/>
                <a:sym typeface="Red Hat Display"/>
              </a:rPr>
              <a:t>Impact of energy consumption and CO2 emissions on food production in Pakistan: An econometric analysis</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Pakistan Journal of Agricultural Research 55(2), May 2018.</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DOI: </a:t>
            </a:r>
            <a:r>
              <a:rPr lang="en-IN" sz="900" b="1" i="0" u="sng" strike="noStrike" cap="none">
                <a:solidFill>
                  <a:srgbClr val="0070C0"/>
                </a:solidFill>
                <a:latin typeface="Red Hat Display"/>
                <a:ea typeface="Red Hat Display"/>
                <a:cs typeface="Red Hat Display"/>
                <a:sym typeface="Red Hat Display"/>
                <a:hlinkClick r:id="rId3">
                  <a:extLst>
                    <a:ext uri="{A12FA001-AC4F-418D-AE19-62706E023703}">
                      <ahyp:hlinkClr xmlns:ahyp="http://schemas.microsoft.com/office/drawing/2018/hyperlinkcolor" val="tx"/>
                    </a:ext>
                  </a:extLst>
                </a:hlinkClick>
              </a:rPr>
              <a:t>10.21162/PAKJAS/18.6703</a:t>
            </a:r>
            <a:endParaRPr sz="900" b="1" i="0" u="none" strike="noStrike" cap="none">
              <a:solidFill>
                <a:srgbClr val="0070C0"/>
              </a:solidFill>
              <a:latin typeface="Red Hat Display"/>
              <a:ea typeface="Red Hat Display"/>
              <a:cs typeface="Red Hat Display"/>
              <a:sym typeface="Red Hat Display"/>
            </a:endParaRPr>
          </a:p>
          <a:p>
            <a:pPr marL="0" marR="0" lvl="0" indent="0" algn="l" rtl="0">
              <a:lnSpc>
                <a:spcPct val="150000"/>
              </a:lnSpc>
              <a:spcBef>
                <a:spcPts val="0"/>
              </a:spcBef>
              <a:spcAft>
                <a:spcPts val="0"/>
              </a:spcAft>
              <a:buClr>
                <a:schemeClr val="accent4"/>
              </a:buClr>
              <a:buSzPts val="3200"/>
              <a:buFont typeface="Red Hat Display"/>
              <a:buNone/>
            </a:pPr>
            <a:br>
              <a:rPr lang="en-IN" sz="600" b="1" i="0" u="none" strike="noStrike" cap="none">
                <a:solidFill>
                  <a:schemeClr val="accent4"/>
                </a:solidFill>
                <a:latin typeface="Times New Roman"/>
                <a:ea typeface="Times New Roman"/>
                <a:cs typeface="Times New Roman"/>
                <a:sym typeface="Times New Roman"/>
              </a:rPr>
            </a:br>
            <a:endParaRPr sz="600" b="1" i="0" u="none" strike="noStrike" cap="none">
              <a:solidFill>
                <a:schemeClr val="accent4"/>
              </a:solidFill>
              <a:latin typeface="Red Hat Display"/>
              <a:ea typeface="Red Hat Display"/>
              <a:cs typeface="Red Hat Display"/>
              <a:sym typeface="Red Hat Display"/>
            </a:endParaRPr>
          </a:p>
        </p:txBody>
      </p:sp>
      <p:sp>
        <p:nvSpPr>
          <p:cNvPr id="295" name="Google Shape;295;p18"/>
          <p:cNvSpPr txBox="1"/>
          <p:nvPr/>
        </p:nvSpPr>
        <p:spPr>
          <a:xfrm>
            <a:off x="4734500" y="2127298"/>
            <a:ext cx="3112147" cy="3009000"/>
          </a:xfrm>
          <a:prstGeom prst="rect">
            <a:avLst/>
          </a:prstGeom>
          <a:noFill/>
          <a:ln>
            <a:noFill/>
          </a:ln>
        </p:spPr>
        <p:txBody>
          <a:bodyPr spcFirstLastPara="1" wrap="square" lIns="0" tIns="0" rIns="0" bIns="0" anchor="t" anchorCtr="0">
            <a:noAutofit/>
          </a:bodyPr>
          <a:lstStyle/>
          <a:p>
            <a:pPr marL="114300" marR="0" lvl="0" indent="0" algn="just" rtl="0">
              <a:lnSpc>
                <a:spcPct val="115000"/>
              </a:lnSpc>
              <a:spcBef>
                <a:spcPts val="0"/>
              </a:spcBef>
              <a:spcAft>
                <a:spcPts val="0"/>
              </a:spcAft>
              <a:buClr>
                <a:schemeClr val="accent1"/>
              </a:buClr>
              <a:buSzPts val="1800"/>
              <a:buFont typeface="Red Hat Text"/>
              <a:buNone/>
            </a:pPr>
            <a:r>
              <a:rPr lang="en-IN" sz="900" b="0" i="0" u="none" strike="noStrike" cap="none">
                <a:solidFill>
                  <a:schemeClr val="dk1"/>
                </a:solidFill>
                <a:latin typeface="Red Hat Text"/>
                <a:ea typeface="Red Hat Text"/>
                <a:cs typeface="Red Hat Text"/>
                <a:sym typeface="Red Hat Text"/>
              </a:rPr>
              <a:t>Taking our neighbour Pakistan into account. Pakistan with 2.5% of the world's population, is a food-insecure country. Vision 2050 of UNO emphasizes the doubling of world food production to achieve food security. </a:t>
            </a:r>
            <a:endParaRPr/>
          </a:p>
          <a:p>
            <a:pPr marL="114300" marR="0" lvl="0" indent="0" algn="just" rtl="0">
              <a:lnSpc>
                <a:spcPct val="115000"/>
              </a:lnSpc>
              <a:spcBef>
                <a:spcPts val="0"/>
              </a:spcBef>
              <a:spcAft>
                <a:spcPts val="0"/>
              </a:spcAft>
              <a:buClr>
                <a:schemeClr val="accent1"/>
              </a:buClr>
              <a:buSzPts val="1800"/>
              <a:buFont typeface="Red Hat Text"/>
              <a:buNone/>
            </a:pPr>
            <a:endParaRPr sz="900" b="0" i="0" u="none" strike="noStrike" cap="none">
              <a:solidFill>
                <a:schemeClr val="dk1"/>
              </a:solidFill>
              <a:latin typeface="Red Hat Text"/>
              <a:ea typeface="Red Hat Text"/>
              <a:cs typeface="Red Hat Text"/>
              <a:sym typeface="Red Hat Text"/>
            </a:endParaRPr>
          </a:p>
          <a:p>
            <a:pPr marL="114300" marR="0" lvl="0" indent="0" algn="just" rtl="0">
              <a:lnSpc>
                <a:spcPct val="115000"/>
              </a:lnSpc>
              <a:spcBef>
                <a:spcPts val="0"/>
              </a:spcBef>
              <a:spcAft>
                <a:spcPts val="0"/>
              </a:spcAft>
              <a:buClr>
                <a:schemeClr val="accent1"/>
              </a:buClr>
              <a:buSzPts val="1800"/>
              <a:buFont typeface="Red Hat Text"/>
              <a:buNone/>
            </a:pPr>
            <a:r>
              <a:rPr lang="en-IN" sz="900" b="0" i="0" u="none" strike="noStrike" cap="none">
                <a:solidFill>
                  <a:schemeClr val="dk1"/>
                </a:solidFill>
                <a:latin typeface="Red Hat Text"/>
                <a:ea typeface="Red Hat Text"/>
                <a:cs typeface="Red Hat Text"/>
                <a:sym typeface="Red Hat Text"/>
              </a:rPr>
              <a:t>Pakistan requires effective policies to meet the targets of UN Vision 2050. Analysing the impact of some important factors on food production may be helpful to achieve sufficient food production in Pakistan.  Pakistan is hence working on developing a model which increases food production to become a food-secure country without compromising on CO2 and </a:t>
            </a:r>
            <a:r>
              <a:rPr lang="en-IN" sz="900">
                <a:solidFill>
                  <a:schemeClr val="dk1"/>
                </a:solidFill>
                <a:latin typeface="Red Hat Text"/>
                <a:ea typeface="Red Hat Text"/>
                <a:cs typeface="Red Hat Text"/>
                <a:sym typeface="Red Hat Text"/>
              </a:rPr>
              <a:t>Greenhouse</a:t>
            </a:r>
            <a:r>
              <a:rPr lang="en-IN" sz="900" b="0" i="0" u="none" strike="noStrike" cap="none">
                <a:solidFill>
                  <a:schemeClr val="dk1"/>
                </a:solidFill>
                <a:latin typeface="Red Hat Text"/>
                <a:ea typeface="Red Hat Text"/>
                <a:cs typeface="Red Hat Text"/>
                <a:sym typeface="Red Hat Text"/>
              </a:rPr>
              <a:t> Gases Emission. </a:t>
            </a:r>
            <a:endParaRPr sz="900" b="0" i="0" u="none" strike="noStrike" cap="none">
              <a:solidFill>
                <a:schemeClr val="dk1"/>
              </a:solidFill>
              <a:latin typeface="Red Hat Text"/>
              <a:ea typeface="Red Hat Text"/>
              <a:cs typeface="Red Hat Text"/>
              <a:sym typeface="Red Hat Text"/>
            </a:endParaRPr>
          </a:p>
        </p:txBody>
      </p:sp>
      <p:sp>
        <p:nvSpPr>
          <p:cNvPr id="296" name="Google Shape;296;p18"/>
          <p:cNvSpPr txBox="1"/>
          <p:nvPr/>
        </p:nvSpPr>
        <p:spPr>
          <a:xfrm>
            <a:off x="1155310" y="783629"/>
            <a:ext cx="2955051" cy="850074"/>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Prosper Ebruvwiyo Edoja; Goodness C. Aye &amp; Orefi Abu | Caroline Elliott (Reviewing Editor) (2016)</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1" u="none" strike="noStrike" cap="none">
                <a:solidFill>
                  <a:schemeClr val="accent4"/>
                </a:solidFill>
                <a:latin typeface="Red Hat Display"/>
                <a:ea typeface="Red Hat Display"/>
                <a:cs typeface="Red Hat Display"/>
                <a:sym typeface="Red Hat Display"/>
              </a:rPr>
              <a:t>Dynamic relationship among CO2 emission, agricultural productivity and food security in Nigeria</a:t>
            </a:r>
            <a:r>
              <a:rPr lang="en-IN" sz="900" b="1" i="0" u="none" strike="noStrike" cap="none">
                <a:solidFill>
                  <a:schemeClr val="accent4"/>
                </a:solidFill>
                <a:latin typeface="Red Hat Display"/>
                <a:ea typeface="Red Hat Display"/>
                <a:cs typeface="Red Hat Display"/>
                <a:sym typeface="Red Hat Display"/>
              </a:rPr>
              <a:t>,</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Cogent Economics &amp; Finance, 4:1,</a:t>
            </a:r>
            <a:endParaRPr/>
          </a:p>
          <a:p>
            <a:pPr marL="0" marR="0" lvl="0" indent="0" algn="l" rtl="0">
              <a:lnSpc>
                <a:spcPct val="150000"/>
              </a:lnSpc>
              <a:spcBef>
                <a:spcPts val="0"/>
              </a:spcBef>
              <a:spcAft>
                <a:spcPts val="0"/>
              </a:spcAft>
              <a:buClr>
                <a:schemeClr val="accent4"/>
              </a:buClr>
              <a:buSzPts val="3200"/>
              <a:buFont typeface="Red Hat Display"/>
              <a:buNone/>
            </a:pPr>
            <a:r>
              <a:rPr lang="en-IN" sz="900" b="1" i="0" u="none" strike="noStrike" cap="none">
                <a:solidFill>
                  <a:schemeClr val="accent4"/>
                </a:solidFill>
                <a:latin typeface="Red Hat Display"/>
                <a:ea typeface="Red Hat Display"/>
                <a:cs typeface="Red Hat Display"/>
                <a:sym typeface="Red Hat Display"/>
              </a:rPr>
              <a:t>DOI: </a:t>
            </a:r>
            <a:r>
              <a:rPr lang="en-IN" sz="900" b="1" i="0" u="sng" strike="noStrike" cap="none">
                <a:solidFill>
                  <a:srgbClr val="0070C0"/>
                </a:solidFill>
                <a:latin typeface="Red Hat Display"/>
                <a:ea typeface="Red Hat Display"/>
                <a:cs typeface="Red Hat Display"/>
                <a:sym typeface="Red Hat Display"/>
                <a:hlinkClick r:id="rId3">
                  <a:extLst>
                    <a:ext uri="{A12FA001-AC4F-418D-AE19-62706E023703}">
                      <ahyp:hlinkClr xmlns:ahyp="http://schemas.microsoft.com/office/drawing/2018/hyperlinkcolor" val="tx"/>
                    </a:ext>
                  </a:extLst>
                </a:hlinkClick>
              </a:rPr>
              <a:t>10.1080/23322039.2016.1204809</a:t>
            </a:r>
            <a:r>
              <a:rPr lang="en-IN" sz="900" b="1" i="0" u="none" strike="noStrike" cap="none">
                <a:solidFill>
                  <a:srgbClr val="0070C0"/>
                </a:solidFill>
                <a:latin typeface="Red Hat Display"/>
                <a:ea typeface="Red Hat Display"/>
                <a:cs typeface="Red Hat Display"/>
                <a:sym typeface="Red Hat Display"/>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9"/>
          <p:cNvSpPr txBox="1">
            <a:spLocks noGrp="1"/>
          </p:cNvSpPr>
          <p:nvPr>
            <p:ph type="ctrTitle"/>
          </p:nvPr>
        </p:nvSpPr>
        <p:spPr>
          <a:xfrm>
            <a:off x="2475275" y="2003875"/>
            <a:ext cx="5813400" cy="668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IN"/>
              <a:t>Materials and Methodology </a:t>
            </a:r>
            <a:endParaRPr/>
          </a:p>
        </p:txBody>
      </p:sp>
      <p:sp>
        <p:nvSpPr>
          <p:cNvPr id="302" name="Google Shape;302;p19"/>
          <p:cNvSpPr txBox="1">
            <a:spLocks noGrp="1"/>
          </p:cNvSpPr>
          <p:nvPr>
            <p:ph type="subTitle" idx="1"/>
          </p:nvPr>
        </p:nvSpPr>
        <p:spPr>
          <a:xfrm>
            <a:off x="2475275" y="2769049"/>
            <a:ext cx="5813400" cy="1022557"/>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800"/>
              </a:spcAft>
              <a:buSzPts val="2400"/>
              <a:buNone/>
            </a:pPr>
            <a:r>
              <a:rPr lang="en-IN"/>
              <a:t>A discussion on the data-sets and working done </a:t>
            </a:r>
            <a:endParaRPr/>
          </a:p>
        </p:txBody>
      </p:sp>
      <p:sp>
        <p:nvSpPr>
          <p:cNvPr id="303" name="Google Shape;303;p19"/>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IN" sz="9600" b="1" i="0" u="none" strike="noStrike" cap="none">
                <a:solidFill>
                  <a:schemeClr val="accent4"/>
                </a:solidFill>
                <a:latin typeface="Red Hat Display"/>
                <a:ea typeface="Red Hat Display"/>
                <a:cs typeface="Red Hat Display"/>
                <a:sym typeface="Red Hat Display"/>
              </a:rPr>
              <a:t>5</a:t>
            </a:r>
            <a:endParaRPr sz="9600" b="1" i="0" u="none" strike="noStrike" cap="none">
              <a:solidFill>
                <a:schemeClr val="accent4"/>
              </a:solidFill>
              <a:latin typeface="Red Hat Display"/>
              <a:ea typeface="Red Hat Display"/>
              <a:cs typeface="Red Hat Display"/>
              <a:sym typeface="Red Hat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0"/>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IN"/>
              <a:t>A. Study Area </a:t>
            </a:r>
            <a:endParaRPr/>
          </a:p>
        </p:txBody>
      </p:sp>
      <p:sp>
        <p:nvSpPr>
          <p:cNvPr id="309" name="Google Shape;309;p20"/>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22</a:t>
            </a:fld>
            <a:endParaRPr/>
          </a:p>
        </p:txBody>
      </p:sp>
      <p:sp>
        <p:nvSpPr>
          <p:cNvPr id="310" name="Google Shape;310;p20"/>
          <p:cNvSpPr txBox="1">
            <a:spLocks noGrp="1"/>
          </p:cNvSpPr>
          <p:nvPr>
            <p:ph type="body" idx="1"/>
          </p:nvPr>
        </p:nvSpPr>
        <p:spPr>
          <a:xfrm>
            <a:off x="1044475" y="1285393"/>
            <a:ext cx="3074793" cy="3147156"/>
          </a:xfrm>
          <a:prstGeom prst="rect">
            <a:avLst/>
          </a:prstGeom>
          <a:noFill/>
          <a:ln>
            <a:noFill/>
          </a:ln>
        </p:spPr>
        <p:txBody>
          <a:bodyPr spcFirstLastPara="1" wrap="square" lIns="0" tIns="0" rIns="0" bIns="0" anchor="t" anchorCtr="0">
            <a:noAutofit/>
          </a:bodyPr>
          <a:lstStyle/>
          <a:p>
            <a:pPr marL="114300" lvl="0" indent="0" algn="l" rtl="0">
              <a:lnSpc>
                <a:spcPct val="115000"/>
              </a:lnSpc>
              <a:spcBef>
                <a:spcPts val="0"/>
              </a:spcBef>
              <a:spcAft>
                <a:spcPts val="0"/>
              </a:spcAft>
              <a:buSzPts val="1800"/>
              <a:buNone/>
            </a:pPr>
            <a:r>
              <a:rPr lang="en-IN" b="1"/>
              <a:t>Selection of Country:</a:t>
            </a:r>
            <a:endParaRPr/>
          </a:p>
          <a:p>
            <a:pPr marL="114300" lvl="0" indent="0" algn="l" rtl="0">
              <a:lnSpc>
                <a:spcPct val="115000"/>
              </a:lnSpc>
              <a:spcBef>
                <a:spcPts val="0"/>
              </a:spcBef>
              <a:spcAft>
                <a:spcPts val="0"/>
              </a:spcAft>
              <a:buSzPts val="1800"/>
              <a:buNone/>
            </a:pPr>
            <a:endParaRPr b="1"/>
          </a:p>
          <a:p>
            <a:pPr marL="114300" lvl="0" indent="0" algn="just" rtl="0">
              <a:lnSpc>
                <a:spcPct val="100000"/>
              </a:lnSpc>
              <a:spcBef>
                <a:spcPts val="0"/>
              </a:spcBef>
              <a:spcAft>
                <a:spcPts val="0"/>
              </a:spcAft>
              <a:buSzPts val="1800"/>
              <a:buNone/>
            </a:pPr>
            <a:r>
              <a:rPr lang="en-IN" sz="1400"/>
              <a:t>As per the reports, published in the Visual Capitalist titled “</a:t>
            </a:r>
            <a:r>
              <a:rPr lang="en-IN" sz="1400" b="1" i="0" u="none" strike="noStrike">
                <a:solidFill>
                  <a:srgbClr val="000000"/>
                </a:solidFill>
                <a:latin typeface="Playfair Display"/>
                <a:ea typeface="Playfair Display"/>
                <a:cs typeface="Playfair Display"/>
                <a:sym typeface="Playfair Display"/>
              </a:rPr>
              <a:t>Charted: The World’s Most Populous Countries (1973–2023)”, </a:t>
            </a:r>
            <a:r>
              <a:rPr lang="en-IN" sz="1400"/>
              <a:t>we selected 10 countries which are predicted to be in the top 10 in terms of population by 2023.</a:t>
            </a:r>
            <a:endParaRPr sz="1400" b="1" i="0" u="none" strike="noStrike">
              <a:solidFill>
                <a:srgbClr val="000000"/>
              </a:solidFill>
              <a:latin typeface="Playfair Display"/>
              <a:ea typeface="Playfair Display"/>
              <a:cs typeface="Playfair Display"/>
              <a:sym typeface="Playfair Display"/>
            </a:endParaRPr>
          </a:p>
          <a:p>
            <a:pPr marL="114300" lvl="0" indent="0" algn="just" rtl="0">
              <a:lnSpc>
                <a:spcPct val="150000"/>
              </a:lnSpc>
              <a:spcBef>
                <a:spcPts val="0"/>
              </a:spcBef>
              <a:spcAft>
                <a:spcPts val="0"/>
              </a:spcAft>
              <a:buSzPts val="1800"/>
              <a:buNone/>
            </a:pPr>
            <a:endParaRPr sz="1400"/>
          </a:p>
          <a:p>
            <a:pPr marL="114300" lvl="0" indent="0" algn="l" rtl="0">
              <a:lnSpc>
                <a:spcPct val="115000"/>
              </a:lnSpc>
              <a:spcBef>
                <a:spcPts val="0"/>
              </a:spcBef>
              <a:spcAft>
                <a:spcPts val="0"/>
              </a:spcAft>
              <a:buSzPts val="1800"/>
              <a:buNone/>
            </a:pPr>
            <a:endParaRPr sz="1400" b="1"/>
          </a:p>
          <a:p>
            <a:pPr marL="114300" lvl="0" indent="0" algn="l" rtl="0">
              <a:lnSpc>
                <a:spcPct val="115000"/>
              </a:lnSpc>
              <a:spcBef>
                <a:spcPts val="0"/>
              </a:spcBef>
              <a:spcAft>
                <a:spcPts val="0"/>
              </a:spcAft>
              <a:buSzPts val="1800"/>
              <a:buNone/>
            </a:pPr>
            <a:endParaRPr b="1"/>
          </a:p>
          <a:p>
            <a:pPr marL="114300" lvl="0" indent="0" algn="l" rtl="0">
              <a:lnSpc>
                <a:spcPct val="115000"/>
              </a:lnSpc>
              <a:spcBef>
                <a:spcPts val="0"/>
              </a:spcBef>
              <a:spcAft>
                <a:spcPts val="0"/>
              </a:spcAft>
              <a:buSzPts val="1800"/>
              <a:buNone/>
            </a:pPr>
            <a:r>
              <a:rPr lang="en-IN" b="1"/>
              <a:t> </a:t>
            </a:r>
            <a:endParaRPr/>
          </a:p>
          <a:p>
            <a:pPr marL="114300" lvl="0" indent="0" algn="l" rtl="0">
              <a:lnSpc>
                <a:spcPct val="115000"/>
              </a:lnSpc>
              <a:spcBef>
                <a:spcPts val="0"/>
              </a:spcBef>
              <a:spcAft>
                <a:spcPts val="0"/>
              </a:spcAft>
              <a:buSzPts val="1800"/>
              <a:buNone/>
            </a:pPr>
            <a:endParaRPr b="1"/>
          </a:p>
          <a:p>
            <a:pPr marL="114300" lvl="0" indent="0" algn="l" rtl="0">
              <a:lnSpc>
                <a:spcPct val="115000"/>
              </a:lnSpc>
              <a:spcBef>
                <a:spcPts val="0"/>
              </a:spcBef>
              <a:spcAft>
                <a:spcPts val="0"/>
              </a:spcAft>
              <a:buSzPts val="1800"/>
              <a:buNone/>
            </a:pPr>
            <a:endParaRPr b="1"/>
          </a:p>
          <a:p>
            <a:pPr marL="114300" lvl="0" indent="0" algn="l" rtl="0">
              <a:lnSpc>
                <a:spcPct val="115000"/>
              </a:lnSpc>
              <a:spcBef>
                <a:spcPts val="0"/>
              </a:spcBef>
              <a:spcAft>
                <a:spcPts val="0"/>
              </a:spcAft>
              <a:buSzPts val="1800"/>
              <a:buNone/>
            </a:pPr>
            <a:r>
              <a:rPr lang="en-IN" b="1"/>
              <a:t> </a:t>
            </a:r>
            <a:endParaRPr/>
          </a:p>
        </p:txBody>
      </p:sp>
      <p:grpSp>
        <p:nvGrpSpPr>
          <p:cNvPr id="311" name="Google Shape;311;p20"/>
          <p:cNvGrpSpPr/>
          <p:nvPr/>
        </p:nvGrpSpPr>
        <p:grpSpPr>
          <a:xfrm>
            <a:off x="457003" y="897502"/>
            <a:ext cx="435022" cy="323445"/>
            <a:chOff x="5610166" y="3007275"/>
            <a:chExt cx="517575" cy="384825"/>
          </a:xfrm>
        </p:grpSpPr>
        <p:sp>
          <p:nvSpPr>
            <p:cNvPr id="312" name="Google Shape;312;p20"/>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0"/>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14" name="Google Shape;314;p20"/>
          <p:cNvPicPr preferRelativeResize="0"/>
          <p:nvPr/>
        </p:nvPicPr>
        <p:blipFill rotWithShape="1">
          <a:blip r:embed="rId3">
            <a:alphaModFix/>
          </a:blip>
          <a:srcRect/>
          <a:stretch/>
        </p:blipFill>
        <p:spPr>
          <a:xfrm>
            <a:off x="4204533" y="524082"/>
            <a:ext cx="4415292" cy="3953293"/>
          </a:xfrm>
          <a:prstGeom prst="rect">
            <a:avLst/>
          </a:prstGeom>
          <a:noFill/>
          <a:ln>
            <a:noFill/>
          </a:ln>
        </p:spPr>
      </p:pic>
      <p:sp>
        <p:nvSpPr>
          <p:cNvPr id="315" name="Google Shape;315;p20"/>
          <p:cNvSpPr txBox="1"/>
          <p:nvPr/>
        </p:nvSpPr>
        <p:spPr>
          <a:xfrm>
            <a:off x="4613118" y="4432549"/>
            <a:ext cx="396406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0" i="0" u="none" strike="noStrike" cap="none">
                <a:solidFill>
                  <a:srgbClr val="000000"/>
                </a:solidFill>
                <a:latin typeface="Arial"/>
                <a:ea typeface="Arial"/>
                <a:cs typeface="Arial"/>
                <a:sym typeface="Arial"/>
              </a:rPr>
              <a:t>Source: </a:t>
            </a:r>
            <a:r>
              <a:rPr lang="en-IN" sz="900" b="0" i="0" u="sng" strike="noStrike" cap="none">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Visual Capitalist</a:t>
            </a:r>
            <a:endParaRPr sz="900" b="0" i="0" u="none" strike="noStrike" cap="none">
              <a:solidFill>
                <a:srgbClr val="0070C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1"/>
          <p:cNvSpPr/>
          <p:nvPr/>
        </p:nvSpPr>
        <p:spPr>
          <a:xfrm>
            <a:off x="1101025" y="780850"/>
            <a:ext cx="7518797" cy="3581789"/>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solidFill>
                  <a:schemeClr val="lt1"/>
                </a:solidFill>
              </a:rPr>
              <a:t>23</a:t>
            </a:fld>
            <a:endParaRPr>
              <a:solidFill>
                <a:schemeClr val="lt1"/>
              </a:solidFill>
            </a:endParaRPr>
          </a:p>
        </p:txBody>
      </p:sp>
      <p:grpSp>
        <p:nvGrpSpPr>
          <p:cNvPr id="322" name="Google Shape;322;p21"/>
          <p:cNvGrpSpPr/>
          <p:nvPr/>
        </p:nvGrpSpPr>
        <p:grpSpPr>
          <a:xfrm>
            <a:off x="581974" y="2418298"/>
            <a:ext cx="306862" cy="306901"/>
            <a:chOff x="867737" y="2725198"/>
            <a:chExt cx="365094" cy="365141"/>
          </a:xfrm>
        </p:grpSpPr>
        <p:sp>
          <p:nvSpPr>
            <p:cNvPr id="323" name="Google Shape;323;p21"/>
            <p:cNvSpPr/>
            <p:nvPr/>
          </p:nvSpPr>
          <p:spPr>
            <a:xfrm>
              <a:off x="867737" y="2725198"/>
              <a:ext cx="365094" cy="365141"/>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1"/>
            <p:cNvSpPr/>
            <p:nvPr/>
          </p:nvSpPr>
          <p:spPr>
            <a:xfrm>
              <a:off x="1079280" y="2817917"/>
              <a:ext cx="15243" cy="14757"/>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1"/>
            <p:cNvSpPr/>
            <p:nvPr/>
          </p:nvSpPr>
          <p:spPr>
            <a:xfrm>
              <a:off x="869650" y="2773217"/>
              <a:ext cx="138808" cy="274334"/>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1"/>
            <p:cNvSpPr/>
            <p:nvPr/>
          </p:nvSpPr>
          <p:spPr>
            <a:xfrm>
              <a:off x="1014166" y="2773217"/>
              <a:ext cx="67511" cy="37108"/>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1"/>
            <p:cNvSpPr/>
            <p:nvPr/>
          </p:nvSpPr>
          <p:spPr>
            <a:xfrm>
              <a:off x="1192899" y="2963868"/>
              <a:ext cx="14755" cy="27113"/>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1"/>
            <p:cNvSpPr/>
            <p:nvPr/>
          </p:nvSpPr>
          <p:spPr>
            <a:xfrm>
              <a:off x="1072156" y="2792717"/>
              <a:ext cx="159263" cy="217746"/>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9" name="Google Shape;329;p21"/>
          <p:cNvSpPr/>
          <p:nvPr/>
        </p:nvSpPr>
        <p:spPr>
          <a:xfrm>
            <a:off x="1997178" y="1799375"/>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1"/>
          <p:cNvSpPr/>
          <p:nvPr/>
        </p:nvSpPr>
        <p:spPr>
          <a:xfrm>
            <a:off x="3163695" y="3140784"/>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1"/>
          <p:cNvSpPr/>
          <p:nvPr/>
        </p:nvSpPr>
        <p:spPr>
          <a:xfrm>
            <a:off x="4572000" y="2641688"/>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1"/>
          <p:cNvSpPr/>
          <p:nvPr/>
        </p:nvSpPr>
        <p:spPr>
          <a:xfrm>
            <a:off x="6449141" y="1964592"/>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1"/>
          <p:cNvSpPr/>
          <p:nvPr/>
        </p:nvSpPr>
        <p:spPr>
          <a:xfrm>
            <a:off x="6151764" y="2380831"/>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1"/>
          <p:cNvSpPr txBox="1"/>
          <p:nvPr/>
        </p:nvSpPr>
        <p:spPr>
          <a:xfrm>
            <a:off x="6215664" y="2337008"/>
            <a:ext cx="42528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0" u="none" strike="noStrike" cap="none">
                <a:solidFill>
                  <a:schemeClr val="lt1"/>
                </a:solidFill>
                <a:latin typeface="Arial"/>
                <a:ea typeface="Arial"/>
                <a:cs typeface="Arial"/>
                <a:sym typeface="Arial"/>
              </a:rPr>
              <a:t>India</a:t>
            </a:r>
            <a:endParaRPr/>
          </a:p>
        </p:txBody>
      </p:sp>
      <p:sp>
        <p:nvSpPr>
          <p:cNvPr id="335" name="Google Shape;335;p21"/>
          <p:cNvSpPr txBox="1"/>
          <p:nvPr/>
        </p:nvSpPr>
        <p:spPr>
          <a:xfrm>
            <a:off x="2061078" y="1735475"/>
            <a:ext cx="6037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0" u="none" strike="noStrike" cap="none">
                <a:solidFill>
                  <a:schemeClr val="lt1"/>
                </a:solidFill>
                <a:latin typeface="Arial"/>
                <a:ea typeface="Arial"/>
                <a:cs typeface="Arial"/>
                <a:sym typeface="Arial"/>
              </a:rPr>
              <a:t>United States of America</a:t>
            </a:r>
            <a:endParaRPr/>
          </a:p>
        </p:txBody>
      </p:sp>
      <p:sp>
        <p:nvSpPr>
          <p:cNvPr id="336" name="Google Shape;336;p21"/>
          <p:cNvSpPr/>
          <p:nvPr/>
        </p:nvSpPr>
        <p:spPr>
          <a:xfrm>
            <a:off x="1933278" y="2354398"/>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1"/>
          <p:cNvSpPr txBox="1"/>
          <p:nvPr/>
        </p:nvSpPr>
        <p:spPr>
          <a:xfrm>
            <a:off x="1509461" y="2310576"/>
            <a:ext cx="60371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0" u="none" strike="noStrike" cap="none">
                <a:solidFill>
                  <a:schemeClr val="lt1"/>
                </a:solidFill>
                <a:latin typeface="Arial"/>
                <a:ea typeface="Arial"/>
                <a:cs typeface="Arial"/>
                <a:sym typeface="Arial"/>
              </a:rPr>
              <a:t>Mexico</a:t>
            </a:r>
            <a:endParaRPr/>
          </a:p>
        </p:txBody>
      </p:sp>
      <p:sp>
        <p:nvSpPr>
          <p:cNvPr id="338" name="Google Shape;338;p21"/>
          <p:cNvSpPr txBox="1"/>
          <p:nvPr/>
        </p:nvSpPr>
        <p:spPr>
          <a:xfrm>
            <a:off x="6513041" y="1896142"/>
            <a:ext cx="51984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0" u="none" strike="noStrike" cap="none">
                <a:solidFill>
                  <a:schemeClr val="lt1"/>
                </a:solidFill>
                <a:latin typeface="Arial"/>
                <a:ea typeface="Arial"/>
                <a:cs typeface="Arial"/>
                <a:sym typeface="Arial"/>
              </a:rPr>
              <a:t>China</a:t>
            </a:r>
            <a:endParaRPr/>
          </a:p>
        </p:txBody>
      </p:sp>
      <p:sp>
        <p:nvSpPr>
          <p:cNvPr id="339" name="Google Shape;339;p21"/>
          <p:cNvSpPr txBox="1"/>
          <p:nvPr/>
        </p:nvSpPr>
        <p:spPr>
          <a:xfrm>
            <a:off x="6262261" y="1367150"/>
            <a:ext cx="51984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0" u="none" strike="noStrike" cap="none">
                <a:solidFill>
                  <a:schemeClr val="lt1"/>
                </a:solidFill>
                <a:latin typeface="Arial"/>
                <a:ea typeface="Arial"/>
                <a:cs typeface="Arial"/>
                <a:sym typeface="Arial"/>
              </a:rPr>
              <a:t>Russia</a:t>
            </a:r>
            <a:endParaRPr/>
          </a:p>
        </p:txBody>
      </p:sp>
      <p:sp>
        <p:nvSpPr>
          <p:cNvPr id="340" name="Google Shape;340;p21"/>
          <p:cNvSpPr/>
          <p:nvPr/>
        </p:nvSpPr>
        <p:spPr>
          <a:xfrm>
            <a:off x="6198361" y="1427586"/>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1"/>
          <p:cNvSpPr/>
          <p:nvPr/>
        </p:nvSpPr>
        <p:spPr>
          <a:xfrm>
            <a:off x="6782107" y="2871085"/>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1"/>
          <p:cNvSpPr txBox="1"/>
          <p:nvPr/>
        </p:nvSpPr>
        <p:spPr>
          <a:xfrm>
            <a:off x="6846007" y="2827262"/>
            <a:ext cx="70484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0" u="none" strike="noStrike" cap="none">
                <a:solidFill>
                  <a:schemeClr val="lt1"/>
                </a:solidFill>
                <a:latin typeface="Arial"/>
                <a:ea typeface="Arial"/>
                <a:cs typeface="Arial"/>
                <a:sym typeface="Arial"/>
              </a:rPr>
              <a:t>Indonesia</a:t>
            </a:r>
            <a:endParaRPr/>
          </a:p>
        </p:txBody>
      </p:sp>
      <p:sp>
        <p:nvSpPr>
          <p:cNvPr id="343" name="Google Shape;343;p21"/>
          <p:cNvSpPr/>
          <p:nvPr/>
        </p:nvSpPr>
        <p:spPr>
          <a:xfrm>
            <a:off x="5939122" y="2203047"/>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1"/>
          <p:cNvSpPr txBox="1"/>
          <p:nvPr/>
        </p:nvSpPr>
        <p:spPr>
          <a:xfrm>
            <a:off x="5405808" y="2149910"/>
            <a:ext cx="60371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0" u="none" strike="noStrike" cap="none">
                <a:solidFill>
                  <a:schemeClr val="lt1"/>
                </a:solidFill>
                <a:latin typeface="Arial"/>
                <a:ea typeface="Arial"/>
                <a:cs typeface="Arial"/>
                <a:sym typeface="Arial"/>
              </a:rPr>
              <a:t>Pakistan</a:t>
            </a:r>
            <a:endParaRPr/>
          </a:p>
        </p:txBody>
      </p:sp>
      <p:sp>
        <p:nvSpPr>
          <p:cNvPr id="345" name="Google Shape;345;p21"/>
          <p:cNvSpPr txBox="1"/>
          <p:nvPr/>
        </p:nvSpPr>
        <p:spPr>
          <a:xfrm>
            <a:off x="3243761" y="3096962"/>
            <a:ext cx="5199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a:solidFill>
                  <a:schemeClr val="lt1"/>
                </a:solidFill>
              </a:rPr>
              <a:t>Brazil</a:t>
            </a:r>
            <a:endParaRPr/>
          </a:p>
        </p:txBody>
      </p:sp>
      <p:sp>
        <p:nvSpPr>
          <p:cNvPr id="346" name="Google Shape;346;p21"/>
          <p:cNvSpPr/>
          <p:nvPr/>
        </p:nvSpPr>
        <p:spPr>
          <a:xfrm>
            <a:off x="6364406" y="2203146"/>
            <a:ext cx="127800" cy="127800"/>
          </a:xfrm>
          <a:prstGeom prst="mathMultiply">
            <a:avLst>
              <a:gd name="adj1" fmla="val 23520"/>
            </a:avLst>
          </a:prstGeom>
          <a:solidFill>
            <a:schemeClr val="accent1"/>
          </a:solidFill>
          <a:ln>
            <a:noFill/>
          </a:ln>
          <a:effectLst>
            <a:outerShdw blurRad="42863" dist="9525" dir="5400000" algn="bl" rotWithShape="0">
              <a:schemeClr val="dk1">
                <a:alpha val="3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1"/>
          <p:cNvSpPr txBox="1"/>
          <p:nvPr/>
        </p:nvSpPr>
        <p:spPr>
          <a:xfrm>
            <a:off x="6428306" y="2159323"/>
            <a:ext cx="747411"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0" u="none" strike="noStrike" cap="none">
                <a:solidFill>
                  <a:schemeClr val="lt1"/>
                </a:solidFill>
                <a:latin typeface="Arial"/>
                <a:ea typeface="Arial"/>
                <a:cs typeface="Arial"/>
                <a:sym typeface="Arial"/>
              </a:rPr>
              <a:t>Bangladesh</a:t>
            </a:r>
            <a:endParaRPr/>
          </a:p>
        </p:txBody>
      </p:sp>
      <p:sp>
        <p:nvSpPr>
          <p:cNvPr id="348" name="Google Shape;348;p21"/>
          <p:cNvSpPr txBox="1"/>
          <p:nvPr/>
        </p:nvSpPr>
        <p:spPr>
          <a:xfrm>
            <a:off x="4097844" y="2597866"/>
            <a:ext cx="603712"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800" b="0" i="0" u="none" strike="noStrike" cap="none">
                <a:solidFill>
                  <a:schemeClr val="lt1"/>
                </a:solidFill>
                <a:latin typeface="Arial"/>
                <a:ea typeface="Arial"/>
                <a:cs typeface="Arial"/>
                <a:sym typeface="Arial"/>
              </a:rPr>
              <a:t>Nigeria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2"/>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IN"/>
              <a:t>B. Data Collection Procedure  </a:t>
            </a:r>
            <a:endParaRPr/>
          </a:p>
        </p:txBody>
      </p:sp>
      <p:sp>
        <p:nvSpPr>
          <p:cNvPr id="354" name="Google Shape;354;p22"/>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24</a:t>
            </a:fld>
            <a:endParaRPr/>
          </a:p>
        </p:txBody>
      </p:sp>
      <p:sp>
        <p:nvSpPr>
          <p:cNvPr id="355" name="Google Shape;355;p22"/>
          <p:cNvSpPr txBox="1">
            <a:spLocks noGrp="1"/>
          </p:cNvSpPr>
          <p:nvPr>
            <p:ph type="body" idx="1"/>
          </p:nvPr>
        </p:nvSpPr>
        <p:spPr>
          <a:xfrm>
            <a:off x="1044475" y="1285393"/>
            <a:ext cx="3074793" cy="3147156"/>
          </a:xfrm>
          <a:prstGeom prst="rect">
            <a:avLst/>
          </a:prstGeom>
          <a:noFill/>
          <a:ln>
            <a:noFill/>
          </a:ln>
        </p:spPr>
        <p:txBody>
          <a:bodyPr spcFirstLastPara="1" wrap="square" lIns="0" tIns="0" rIns="0" bIns="0" anchor="t" anchorCtr="0">
            <a:noAutofit/>
          </a:bodyPr>
          <a:lstStyle/>
          <a:p>
            <a:pPr marL="114300" lvl="0" indent="0" algn="just" rtl="0">
              <a:lnSpc>
                <a:spcPct val="100000"/>
              </a:lnSpc>
              <a:spcBef>
                <a:spcPts val="0"/>
              </a:spcBef>
              <a:spcAft>
                <a:spcPts val="0"/>
              </a:spcAft>
              <a:buSzPts val="1800"/>
              <a:buNone/>
            </a:pPr>
            <a:r>
              <a:rPr lang="en-IN" sz="1400"/>
              <a:t>The primary data for this investigation has been prepared by using the vast amount of data present in the internet. </a:t>
            </a:r>
            <a:endParaRPr/>
          </a:p>
          <a:p>
            <a:pPr marL="114300" lvl="0" indent="0" algn="just" rtl="0">
              <a:lnSpc>
                <a:spcPct val="100000"/>
              </a:lnSpc>
              <a:spcBef>
                <a:spcPts val="0"/>
              </a:spcBef>
              <a:spcAft>
                <a:spcPts val="0"/>
              </a:spcAft>
              <a:buSzPts val="1800"/>
              <a:buNone/>
            </a:pPr>
            <a:endParaRPr sz="1400"/>
          </a:p>
          <a:p>
            <a:pPr marL="114300" lvl="0" indent="0" algn="just" rtl="0">
              <a:lnSpc>
                <a:spcPct val="100000"/>
              </a:lnSpc>
              <a:spcBef>
                <a:spcPts val="0"/>
              </a:spcBef>
              <a:spcAft>
                <a:spcPts val="0"/>
              </a:spcAft>
              <a:buSzPts val="1800"/>
              <a:buNone/>
            </a:pPr>
            <a:r>
              <a:rPr lang="en-IN" sz="1400"/>
              <a:t>We identified the most consumed/popular dish in each of the 10 selected countries. </a:t>
            </a:r>
            <a:endParaRPr/>
          </a:p>
          <a:p>
            <a:pPr marL="114300" lvl="0" indent="0" algn="just" rtl="0">
              <a:lnSpc>
                <a:spcPct val="100000"/>
              </a:lnSpc>
              <a:spcBef>
                <a:spcPts val="0"/>
              </a:spcBef>
              <a:spcAft>
                <a:spcPts val="0"/>
              </a:spcAft>
              <a:buSzPts val="1800"/>
              <a:buNone/>
            </a:pPr>
            <a:endParaRPr sz="1400"/>
          </a:p>
          <a:p>
            <a:pPr marL="114300" lvl="0" indent="0" algn="just" rtl="0">
              <a:lnSpc>
                <a:spcPct val="100000"/>
              </a:lnSpc>
              <a:spcBef>
                <a:spcPts val="0"/>
              </a:spcBef>
              <a:spcAft>
                <a:spcPts val="0"/>
              </a:spcAft>
              <a:buSzPts val="1800"/>
              <a:buNone/>
            </a:pPr>
            <a:r>
              <a:rPr lang="en-IN" sz="1400"/>
              <a:t>Using the standard recipes of those selected dishes, we noted down the amount of main ingredients each, that are needed to make one standard serving for an adult. </a:t>
            </a:r>
            <a:endParaRPr/>
          </a:p>
          <a:p>
            <a:pPr marL="114300" lvl="0" indent="0" algn="just" rtl="0">
              <a:lnSpc>
                <a:spcPct val="100000"/>
              </a:lnSpc>
              <a:spcBef>
                <a:spcPts val="0"/>
              </a:spcBef>
              <a:spcAft>
                <a:spcPts val="0"/>
              </a:spcAft>
              <a:buSzPts val="1800"/>
              <a:buNone/>
            </a:pPr>
            <a:endParaRPr sz="1400"/>
          </a:p>
          <a:p>
            <a:pPr marL="114300" lvl="0" indent="0" algn="just" rtl="0">
              <a:lnSpc>
                <a:spcPct val="100000"/>
              </a:lnSpc>
              <a:spcBef>
                <a:spcPts val="0"/>
              </a:spcBef>
              <a:spcAft>
                <a:spcPts val="0"/>
              </a:spcAft>
              <a:buSzPts val="1800"/>
              <a:buNone/>
            </a:pPr>
            <a:endParaRPr sz="1400"/>
          </a:p>
          <a:p>
            <a:pPr marL="114300" lvl="0" indent="0" algn="just" rtl="0">
              <a:lnSpc>
                <a:spcPct val="100000"/>
              </a:lnSpc>
              <a:spcBef>
                <a:spcPts val="0"/>
              </a:spcBef>
              <a:spcAft>
                <a:spcPts val="0"/>
              </a:spcAft>
              <a:buSzPts val="1800"/>
              <a:buNone/>
            </a:pPr>
            <a:endParaRPr sz="1400"/>
          </a:p>
          <a:p>
            <a:pPr marL="114300" lvl="0" indent="0" algn="just" rtl="0">
              <a:lnSpc>
                <a:spcPct val="100000"/>
              </a:lnSpc>
              <a:spcBef>
                <a:spcPts val="0"/>
              </a:spcBef>
              <a:spcAft>
                <a:spcPts val="0"/>
              </a:spcAft>
              <a:buSzPts val="1800"/>
              <a:buNone/>
            </a:pPr>
            <a:r>
              <a:rPr lang="en-IN" sz="1400"/>
              <a:t> </a:t>
            </a:r>
            <a:endParaRPr/>
          </a:p>
          <a:p>
            <a:pPr marL="114300" lvl="0" indent="0" algn="just" rtl="0">
              <a:lnSpc>
                <a:spcPct val="100000"/>
              </a:lnSpc>
              <a:spcBef>
                <a:spcPts val="0"/>
              </a:spcBef>
              <a:spcAft>
                <a:spcPts val="0"/>
              </a:spcAft>
              <a:buSzPts val="1800"/>
              <a:buNone/>
            </a:pPr>
            <a:endParaRPr sz="1400"/>
          </a:p>
          <a:p>
            <a:pPr marL="114300" lvl="0" indent="0" algn="just" rtl="0">
              <a:lnSpc>
                <a:spcPct val="100000"/>
              </a:lnSpc>
              <a:spcBef>
                <a:spcPts val="0"/>
              </a:spcBef>
              <a:spcAft>
                <a:spcPts val="0"/>
              </a:spcAft>
              <a:buSzPts val="1800"/>
              <a:buNone/>
            </a:pPr>
            <a:endParaRPr sz="1400"/>
          </a:p>
          <a:p>
            <a:pPr marL="114300" lvl="0" indent="0" algn="just" rtl="0">
              <a:lnSpc>
                <a:spcPct val="100000"/>
              </a:lnSpc>
              <a:spcBef>
                <a:spcPts val="0"/>
              </a:spcBef>
              <a:spcAft>
                <a:spcPts val="0"/>
              </a:spcAft>
              <a:buSzPts val="1800"/>
              <a:buNone/>
            </a:pPr>
            <a:r>
              <a:rPr lang="en-IN" sz="1400"/>
              <a:t> </a:t>
            </a:r>
            <a:endParaRPr/>
          </a:p>
        </p:txBody>
      </p:sp>
      <p:grpSp>
        <p:nvGrpSpPr>
          <p:cNvPr id="356" name="Google Shape;356;p22"/>
          <p:cNvGrpSpPr/>
          <p:nvPr/>
        </p:nvGrpSpPr>
        <p:grpSpPr>
          <a:xfrm>
            <a:off x="457003" y="897502"/>
            <a:ext cx="435022" cy="323445"/>
            <a:chOff x="5610166" y="3007275"/>
            <a:chExt cx="517575" cy="384825"/>
          </a:xfrm>
        </p:grpSpPr>
        <p:sp>
          <p:nvSpPr>
            <p:cNvPr id="357" name="Google Shape;357;p22"/>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2"/>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9" name="Google Shape;359;p22"/>
          <p:cNvSpPr txBox="1"/>
          <p:nvPr/>
        </p:nvSpPr>
        <p:spPr>
          <a:xfrm>
            <a:off x="4648225" y="3939289"/>
            <a:ext cx="396406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1" i="0" u="none" strike="noStrike" cap="none">
                <a:solidFill>
                  <a:srgbClr val="000000"/>
                </a:solidFill>
                <a:latin typeface="Arial"/>
                <a:ea typeface="Arial"/>
                <a:cs typeface="Arial"/>
                <a:sym typeface="Arial"/>
              </a:rPr>
              <a:t>Table B(a): </a:t>
            </a:r>
            <a:r>
              <a:rPr lang="en-IN" sz="900" b="0" i="1" u="none" strike="noStrike" cap="none">
                <a:solidFill>
                  <a:srgbClr val="000000"/>
                </a:solidFill>
                <a:latin typeface="Arial"/>
                <a:ea typeface="Arial"/>
                <a:cs typeface="Arial"/>
                <a:sym typeface="Arial"/>
              </a:rPr>
              <a:t>Most consumed/popular dishes of 10 countries</a:t>
            </a:r>
            <a:endParaRPr sz="900" b="0" i="1" u="none" strike="noStrike" cap="none">
              <a:solidFill>
                <a:srgbClr val="0070C0"/>
              </a:solidFill>
              <a:latin typeface="Arial"/>
              <a:ea typeface="Arial"/>
              <a:cs typeface="Arial"/>
              <a:sym typeface="Arial"/>
            </a:endParaRPr>
          </a:p>
        </p:txBody>
      </p:sp>
      <p:graphicFrame>
        <p:nvGraphicFramePr>
          <p:cNvPr id="360" name="Google Shape;360;p22"/>
          <p:cNvGraphicFramePr/>
          <p:nvPr/>
        </p:nvGraphicFramePr>
        <p:xfrm>
          <a:off x="4296792" y="1473694"/>
          <a:ext cx="4280400" cy="2450350"/>
        </p:xfrm>
        <a:graphic>
          <a:graphicData uri="http://schemas.openxmlformats.org/drawingml/2006/table">
            <a:tbl>
              <a:tblPr firstRow="1" firstCol="1" bandRow="1">
                <a:noFill/>
                <a:tableStyleId>{77BDC45E-2D4E-42B2-BC3C-4CF4D1D81E05}</a:tableStyleId>
              </a:tblPr>
              <a:tblGrid>
                <a:gridCol w="594800">
                  <a:extLst>
                    <a:ext uri="{9D8B030D-6E8A-4147-A177-3AD203B41FA5}">
                      <a16:colId xmlns:a16="http://schemas.microsoft.com/office/drawing/2014/main" val="20000"/>
                    </a:ext>
                  </a:extLst>
                </a:gridCol>
                <a:gridCol w="848750">
                  <a:extLst>
                    <a:ext uri="{9D8B030D-6E8A-4147-A177-3AD203B41FA5}">
                      <a16:colId xmlns:a16="http://schemas.microsoft.com/office/drawing/2014/main" val="20001"/>
                    </a:ext>
                  </a:extLst>
                </a:gridCol>
                <a:gridCol w="1713925">
                  <a:extLst>
                    <a:ext uri="{9D8B030D-6E8A-4147-A177-3AD203B41FA5}">
                      <a16:colId xmlns:a16="http://schemas.microsoft.com/office/drawing/2014/main" val="20002"/>
                    </a:ext>
                  </a:extLst>
                </a:gridCol>
                <a:gridCol w="1122925">
                  <a:extLst>
                    <a:ext uri="{9D8B030D-6E8A-4147-A177-3AD203B41FA5}">
                      <a16:colId xmlns:a16="http://schemas.microsoft.com/office/drawing/2014/main" val="20003"/>
                    </a:ext>
                  </a:extLst>
                </a:gridCol>
              </a:tblGrid>
              <a:tr h="268600">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Sr.no.</a:t>
                      </a:r>
                      <a:endParaRPr sz="800" b="1"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Countries</a:t>
                      </a:r>
                      <a:endParaRPr sz="800" b="1"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Dishes</a:t>
                      </a:r>
                      <a:endParaRPr sz="800" b="1"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Source</a:t>
                      </a:r>
                      <a:endParaRPr sz="800" b="1"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1</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China</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Yangzhou fried rice</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3">
                            <a:extLst>
                              <a:ext uri="{A12FA001-AC4F-418D-AE19-62706E023703}">
                                <ahyp:hlinkClr xmlns:ahyp="http://schemas.microsoft.com/office/drawing/2018/hyperlinkcolor" val="tx"/>
                              </a:ext>
                            </a:extLst>
                          </a:hlinkClick>
                        </a:rPr>
                        <a:t>China highlights</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2</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India </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Vegetable curry, chapati</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4">
                            <a:extLst>
                              <a:ext uri="{A12FA001-AC4F-418D-AE19-62706E023703}">
                                <ahyp:hlinkClr xmlns:ahyp="http://schemas.microsoft.com/office/drawing/2018/hyperlinkcolor" val="tx"/>
                              </a:ext>
                            </a:extLst>
                          </a:hlinkClick>
                        </a:rPr>
                        <a:t>The spruce eats</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3</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United States</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Burgers, Fries</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5">
                            <a:extLst>
                              <a:ext uri="{A12FA001-AC4F-418D-AE19-62706E023703}">
                                <ahyp:hlinkClr xmlns:ahyp="http://schemas.microsoft.com/office/drawing/2018/hyperlinkcolor" val="tx"/>
                              </a:ext>
                            </a:extLst>
                          </a:hlinkClick>
                        </a:rPr>
                        <a:t>Micro b life</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4</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Indonesia</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Nasi Goreng</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6">
                            <a:extLst>
                              <a:ext uri="{A12FA001-AC4F-418D-AE19-62706E023703}">
                                <ahyp:hlinkClr xmlns:ahyp="http://schemas.microsoft.com/office/drawing/2018/hyperlinkcolor" val="tx"/>
                              </a:ext>
                            </a:extLst>
                          </a:hlinkClick>
                        </a:rPr>
                        <a:t>CNN</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5</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Pakistan</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Pakistani nihari</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7">
                            <a:extLst>
                              <a:ext uri="{A12FA001-AC4F-418D-AE19-62706E023703}">
                                <ahyp:hlinkClr xmlns:ahyp="http://schemas.microsoft.com/office/drawing/2018/hyperlinkcolor" val="tx"/>
                              </a:ext>
                            </a:extLst>
                          </a:hlinkClick>
                        </a:rPr>
                        <a:t>FOOD52</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6</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Nigeria</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Jollof Rice</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8">
                            <a:extLst>
                              <a:ext uri="{A12FA001-AC4F-418D-AE19-62706E023703}">
                                <ahyp:hlinkClr xmlns:ahyp="http://schemas.microsoft.com/office/drawing/2018/hyperlinkcolor" val="tx"/>
                              </a:ext>
                            </a:extLst>
                          </a:hlinkClick>
                        </a:rPr>
                        <a:t>Will fly for food</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7</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Brazil</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Feijoada with rice</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9">
                            <a:extLst>
                              <a:ext uri="{A12FA001-AC4F-418D-AE19-62706E023703}">
                                <ahyp:hlinkClr xmlns:ahyp="http://schemas.microsoft.com/office/drawing/2018/hyperlinkcolor" val="tx"/>
                              </a:ext>
                            </a:extLst>
                          </a:hlinkClick>
                        </a:rPr>
                        <a:t>Rainforest cruises</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8</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Bangladesh</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Fish curry with rice</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10">
                            <a:extLst>
                              <a:ext uri="{A12FA001-AC4F-418D-AE19-62706E023703}">
                                <ahyp:hlinkClr xmlns:ahyp="http://schemas.microsoft.com/office/drawing/2018/hyperlinkcolor" val="tx"/>
                              </a:ext>
                            </a:extLst>
                          </a:hlinkClick>
                        </a:rPr>
                        <a:t>Together women rise</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9</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Russia</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Pelmeni</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11">
                            <a:extLst>
                              <a:ext uri="{A12FA001-AC4F-418D-AE19-62706E023703}">
                                <ahyp:hlinkClr xmlns:ahyp="http://schemas.microsoft.com/office/drawing/2018/hyperlinkcolor" val="tx"/>
                              </a:ext>
                            </a:extLst>
                          </a:hlinkClick>
                        </a:rPr>
                        <a:t>trip savvy</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2181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10</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Mexico</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Tacos</a:t>
                      </a:r>
                      <a:endParaRPr sz="700" b="0" i="0" u="none" strike="noStrike" cap="none">
                        <a:solidFill>
                          <a:schemeClr val="dk1"/>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12">
                            <a:extLst>
                              <a:ext uri="{A12FA001-AC4F-418D-AE19-62706E023703}">
                                <ahyp:hlinkClr xmlns:ahyp="http://schemas.microsoft.com/office/drawing/2018/hyperlinkcolor" val="tx"/>
                              </a:ext>
                            </a:extLst>
                          </a:hlinkClick>
                        </a:rPr>
                        <a:t>Taste atlas</a:t>
                      </a:r>
                      <a:endParaRPr sz="700" b="0" i="0" u="none" strike="noStrike" cap="none">
                        <a:solidFill>
                          <a:srgbClr val="0070C0"/>
                        </a:solidFill>
                        <a:latin typeface="Red Hat Text"/>
                        <a:ea typeface="Red Hat Text"/>
                        <a:cs typeface="Red Hat Text"/>
                        <a:sym typeface="Red Hat Text"/>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3"/>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25</a:t>
            </a:fld>
            <a:endParaRPr/>
          </a:p>
        </p:txBody>
      </p:sp>
      <p:grpSp>
        <p:nvGrpSpPr>
          <p:cNvPr id="366" name="Google Shape;366;p23"/>
          <p:cNvGrpSpPr/>
          <p:nvPr/>
        </p:nvGrpSpPr>
        <p:grpSpPr>
          <a:xfrm>
            <a:off x="457003" y="897502"/>
            <a:ext cx="435022" cy="323445"/>
            <a:chOff x="5610166" y="3007275"/>
            <a:chExt cx="517575" cy="384825"/>
          </a:xfrm>
        </p:grpSpPr>
        <p:sp>
          <p:nvSpPr>
            <p:cNvPr id="367" name="Google Shape;367;p23"/>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3"/>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 name="Google Shape;369;p23"/>
          <p:cNvSpPr txBox="1"/>
          <p:nvPr/>
        </p:nvSpPr>
        <p:spPr>
          <a:xfrm>
            <a:off x="4364543" y="4100903"/>
            <a:ext cx="396406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1" i="0" u="none" strike="noStrike" cap="none">
                <a:solidFill>
                  <a:srgbClr val="000000"/>
                </a:solidFill>
                <a:latin typeface="Arial"/>
                <a:ea typeface="Arial"/>
                <a:cs typeface="Arial"/>
                <a:sym typeface="Arial"/>
              </a:rPr>
              <a:t>Table B(b): </a:t>
            </a:r>
            <a:r>
              <a:rPr lang="en-IN" sz="900" b="0" i="1" u="none" strike="noStrike" cap="none">
                <a:solidFill>
                  <a:srgbClr val="000000"/>
                </a:solidFill>
                <a:latin typeface="Arial"/>
                <a:ea typeface="Arial"/>
                <a:cs typeface="Arial"/>
                <a:sym typeface="Arial"/>
              </a:rPr>
              <a:t>Main ingredient of each dish</a:t>
            </a:r>
            <a:endParaRPr sz="900" b="0" i="1" u="none" strike="noStrike" cap="none">
              <a:solidFill>
                <a:srgbClr val="0070C0"/>
              </a:solidFill>
              <a:latin typeface="Arial"/>
              <a:ea typeface="Arial"/>
              <a:cs typeface="Arial"/>
              <a:sym typeface="Arial"/>
            </a:endParaRPr>
          </a:p>
        </p:txBody>
      </p:sp>
      <p:graphicFrame>
        <p:nvGraphicFramePr>
          <p:cNvPr id="370" name="Google Shape;370;p23"/>
          <p:cNvGraphicFramePr/>
          <p:nvPr/>
        </p:nvGraphicFramePr>
        <p:xfrm>
          <a:off x="1023358" y="815920"/>
          <a:ext cx="7305250" cy="3280750"/>
        </p:xfrm>
        <a:graphic>
          <a:graphicData uri="http://schemas.openxmlformats.org/drawingml/2006/table">
            <a:tbl>
              <a:tblPr firstRow="1" firstCol="1" bandRow="1">
                <a:noFill/>
                <a:tableStyleId>{77BDC45E-2D4E-42B2-BC3C-4CF4D1D81E05}</a:tableStyleId>
              </a:tblPr>
              <a:tblGrid>
                <a:gridCol w="539525">
                  <a:extLst>
                    <a:ext uri="{9D8B030D-6E8A-4147-A177-3AD203B41FA5}">
                      <a16:colId xmlns:a16="http://schemas.microsoft.com/office/drawing/2014/main" val="20000"/>
                    </a:ext>
                  </a:extLst>
                </a:gridCol>
                <a:gridCol w="1558725">
                  <a:extLst>
                    <a:ext uri="{9D8B030D-6E8A-4147-A177-3AD203B41FA5}">
                      <a16:colId xmlns:a16="http://schemas.microsoft.com/office/drawing/2014/main" val="20001"/>
                    </a:ext>
                  </a:extLst>
                </a:gridCol>
                <a:gridCol w="2718975">
                  <a:extLst>
                    <a:ext uri="{9D8B030D-6E8A-4147-A177-3AD203B41FA5}">
                      <a16:colId xmlns:a16="http://schemas.microsoft.com/office/drawing/2014/main" val="20002"/>
                    </a:ext>
                  </a:extLst>
                </a:gridCol>
                <a:gridCol w="2488025">
                  <a:extLst>
                    <a:ext uri="{9D8B030D-6E8A-4147-A177-3AD203B41FA5}">
                      <a16:colId xmlns:a16="http://schemas.microsoft.com/office/drawing/2014/main" val="20003"/>
                    </a:ext>
                  </a:extLst>
                </a:gridCol>
              </a:tblGrid>
              <a:tr h="265300">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Sr.no</a:t>
                      </a:r>
                      <a:endParaRPr sz="800" b="1"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Dishes</a:t>
                      </a:r>
                      <a:endParaRPr sz="800" b="1"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Ingredients</a:t>
                      </a:r>
                      <a:endParaRPr sz="800" b="1"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Source</a:t>
                      </a:r>
                      <a:endParaRPr sz="800" b="1"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35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1</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Yangzhou fried rice</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Rice, prawns, egg, vegetables, oil, ham(pork)</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3">
                            <a:extLst>
                              <a:ext uri="{A12FA001-AC4F-418D-AE19-62706E023703}">
                                <ahyp:hlinkClr xmlns:ahyp="http://schemas.microsoft.com/office/drawing/2018/hyperlinkcolor" val="tx"/>
                              </a:ext>
                            </a:extLst>
                          </a:hlinkClick>
                        </a:rPr>
                        <a:t>https://www.madewithlau.com/recipes/yangzhou-fried-rice</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35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2</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Vegetable curry, chapati</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Wheat, vegetable, onion, tomato, potato, oil</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4">
                            <a:extLst>
                              <a:ext uri="{A12FA001-AC4F-418D-AE19-62706E023703}">
                                <ahyp:hlinkClr xmlns:ahyp="http://schemas.microsoft.com/office/drawing/2018/hyperlinkcolor" val="tx"/>
                              </a:ext>
                            </a:extLst>
                          </a:hlinkClick>
                        </a:rPr>
                        <a:t>https://www.bongeats.com/recipe/roti</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5">
                            <a:extLst>
                              <a:ext uri="{A12FA001-AC4F-418D-AE19-62706E023703}">
                                <ahyp:hlinkClr xmlns:ahyp="http://schemas.microsoft.com/office/drawing/2018/hyperlinkcolor" val="tx"/>
                              </a:ext>
                            </a:extLst>
                          </a:hlinkClick>
                        </a:rPr>
                        <a:t>https://www.slurrp.com/recipes/mixed-veg-1611367030</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9050">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3</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Burgers, Fries</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Wheat, Beef, Tomato, Onion, Potatoes, Cheese</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5">
                            <a:extLst>
                              <a:ext uri="{A12FA001-AC4F-418D-AE19-62706E023703}">
                                <ahyp:hlinkClr xmlns:ahyp="http://schemas.microsoft.com/office/drawing/2018/hyperlinkcolor" val="tx"/>
                              </a:ext>
                            </a:extLst>
                          </a:hlinkClick>
                        </a:rPr>
                        <a:t>https://www.slurrp.com/recipes/mixed-veg-1611367030</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35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4</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Nasi Goreng</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Rice, oil, chicken, eggs, onions</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6">
                            <a:extLst>
                              <a:ext uri="{A12FA001-AC4F-418D-AE19-62706E023703}">
                                <ahyp:hlinkClr xmlns:ahyp="http://schemas.microsoft.com/office/drawing/2018/hyperlinkcolor" val="tx"/>
                              </a:ext>
                            </a:extLst>
                          </a:hlinkClick>
                        </a:rPr>
                        <a:t>https://www.recipetineats.com/nasi-goreng-indonesian-fried-rice/</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29050">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5</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Pakistani nihari</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Beef, oil, onions, wheat</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7">
                            <a:extLst>
                              <a:ext uri="{A12FA001-AC4F-418D-AE19-62706E023703}">
                                <ahyp:hlinkClr xmlns:ahyp="http://schemas.microsoft.com/office/drawing/2018/hyperlinkcolor" val="tx"/>
                              </a:ext>
                            </a:extLst>
                          </a:hlinkClick>
                        </a:rPr>
                        <a:t>https://samarascuisine.com/nihari-recipe/</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29050">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6</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Jollof Rice</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Rice, chicken, onion</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8">
                            <a:extLst>
                              <a:ext uri="{A12FA001-AC4F-418D-AE19-62706E023703}">
                                <ahyp:hlinkClr xmlns:ahyp="http://schemas.microsoft.com/office/drawing/2018/hyperlinkcolor" val="tx"/>
                              </a:ext>
                            </a:extLst>
                          </a:hlinkClick>
                        </a:rPr>
                        <a:t>https://www.slurrp.com/recipes/jollof-rice-1623823191</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435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7</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Feijoada with rice</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Onion, tomatoes, olive oil, rice, pork, beans</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9">
                            <a:extLst>
                              <a:ext uri="{A12FA001-AC4F-418D-AE19-62706E023703}">
                                <ahyp:hlinkClr xmlns:ahyp="http://schemas.microsoft.com/office/drawing/2018/hyperlinkcolor" val="tx"/>
                              </a:ext>
                            </a:extLst>
                          </a:hlinkClick>
                        </a:rPr>
                        <a:t>https://www.curiouscuisiniere.com/feijoada-brazilian-black-bean-stew/</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435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8</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Fish curry with rice</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Rice, fish, radish, onion</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10">
                            <a:extLst>
                              <a:ext uri="{A12FA001-AC4F-418D-AE19-62706E023703}">
                                <ahyp:hlinkClr xmlns:ahyp="http://schemas.microsoft.com/office/drawing/2018/hyperlinkcolor" val="tx"/>
                              </a:ext>
                            </a:extLst>
                          </a:hlinkClick>
                        </a:rPr>
                        <a:t>https://www.slurrp.com/recipes/bangladesh-fish-curry-recipe-1622791817</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266850">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9</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Pelmeni</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Wheat, eggs, beef, pork, onion</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11">
                            <a:extLst>
                              <a:ext uri="{A12FA001-AC4F-418D-AE19-62706E023703}">
                                <ahyp:hlinkClr xmlns:ahyp="http://schemas.microsoft.com/office/drawing/2018/hyperlinkcolor" val="tx"/>
                              </a:ext>
                            </a:extLst>
                          </a:hlinkClick>
                        </a:rPr>
                        <a:t>https://www.thekitchn.com/pelmeni-recipe-23058710</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43575">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10</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Tacos</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chemeClr val="dk1"/>
                          </a:solidFill>
                        </a:rPr>
                        <a:t>Beef, tomatoes, wheat, cheese</a:t>
                      </a:r>
                      <a:endParaRPr sz="700" b="0" i="0" u="none" strike="noStrike" cap="none">
                        <a:solidFill>
                          <a:schemeClr val="dk1"/>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just" rtl="0">
                        <a:lnSpc>
                          <a:spcPct val="100000"/>
                        </a:lnSpc>
                        <a:spcBef>
                          <a:spcPts val="0"/>
                        </a:spcBef>
                        <a:spcAft>
                          <a:spcPts val="0"/>
                        </a:spcAft>
                        <a:buClr>
                          <a:schemeClr val="accent1"/>
                        </a:buClr>
                        <a:buSzPts val="1800"/>
                        <a:buFont typeface="Red Hat Text"/>
                        <a:buNone/>
                      </a:pPr>
                      <a:r>
                        <a:rPr lang="en-IN" sz="700" b="0" u="sng" strike="noStrike" cap="none">
                          <a:solidFill>
                            <a:srgbClr val="0070C0"/>
                          </a:solidFill>
                          <a:hlinkClick r:id="rId12">
                            <a:extLst>
                              <a:ext uri="{A12FA001-AC4F-418D-AE19-62706E023703}">
                                <ahyp:hlinkClr xmlns:ahyp="http://schemas.microsoft.com/office/drawing/2018/hyperlinkcolor" val="tx"/>
                              </a:ext>
                            </a:extLst>
                          </a:hlinkClick>
                        </a:rPr>
                        <a:t>https://www.bettycrocker.com/recipes/easy-beef-tacos/426c261d-b2eb-4e22-9cba-0066f3335591</a:t>
                      </a:r>
                      <a:endParaRPr sz="700" b="0" u="none" strike="noStrike" cap="none">
                        <a:solidFill>
                          <a:srgbClr val="0070C0"/>
                        </a:solidFill>
                      </a:endParaRPr>
                    </a:p>
                    <a:p>
                      <a:pPr marL="114300" marR="0" lvl="0" indent="0" algn="just" rtl="0">
                        <a:lnSpc>
                          <a:spcPct val="100000"/>
                        </a:lnSpc>
                        <a:spcBef>
                          <a:spcPts val="0"/>
                        </a:spcBef>
                        <a:spcAft>
                          <a:spcPts val="0"/>
                        </a:spcAft>
                        <a:buClr>
                          <a:schemeClr val="accent1"/>
                        </a:buClr>
                        <a:buSzPts val="1800"/>
                        <a:buFont typeface="Red Hat Text"/>
                        <a:buNone/>
                      </a:pPr>
                      <a:r>
                        <a:rPr lang="en-IN" sz="700" b="0" u="none" strike="noStrike" cap="none">
                          <a:solidFill>
                            <a:srgbClr val="0070C0"/>
                          </a:solidFill>
                        </a:rPr>
                        <a:t> </a:t>
                      </a:r>
                      <a:endParaRPr sz="700" b="0" i="0" u="none" strike="noStrike" cap="none">
                        <a:solidFill>
                          <a:srgbClr val="0070C0"/>
                        </a:solidFill>
                        <a:latin typeface="Red Hat Text"/>
                        <a:ea typeface="Red Hat Text"/>
                        <a:cs typeface="Red Hat Text"/>
                        <a:sym typeface="Red Hat Text"/>
                      </a:endParaRPr>
                    </a:p>
                  </a:txBody>
                  <a:tcPr marL="31500" marR="31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4"/>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26</a:t>
            </a:fld>
            <a:endParaRPr/>
          </a:p>
        </p:txBody>
      </p:sp>
      <p:grpSp>
        <p:nvGrpSpPr>
          <p:cNvPr id="376" name="Google Shape;376;p24"/>
          <p:cNvGrpSpPr/>
          <p:nvPr/>
        </p:nvGrpSpPr>
        <p:grpSpPr>
          <a:xfrm>
            <a:off x="457003" y="897502"/>
            <a:ext cx="435022" cy="323445"/>
            <a:chOff x="5610166" y="3007275"/>
            <a:chExt cx="517575" cy="384825"/>
          </a:xfrm>
        </p:grpSpPr>
        <p:sp>
          <p:nvSpPr>
            <p:cNvPr id="377" name="Google Shape;377;p24"/>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4"/>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9" name="Google Shape;379;p24"/>
          <p:cNvSpPr txBox="1"/>
          <p:nvPr/>
        </p:nvSpPr>
        <p:spPr>
          <a:xfrm>
            <a:off x="4221154" y="4344377"/>
            <a:ext cx="396406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1" i="0" u="none" strike="noStrike" cap="none">
                <a:solidFill>
                  <a:srgbClr val="000000"/>
                </a:solidFill>
                <a:latin typeface="Arial"/>
                <a:ea typeface="Arial"/>
                <a:cs typeface="Arial"/>
                <a:sym typeface="Arial"/>
              </a:rPr>
              <a:t>Table B(c): </a:t>
            </a:r>
            <a:r>
              <a:rPr lang="en-IN" sz="900" b="0" i="1" u="none" strike="noStrike" cap="none">
                <a:solidFill>
                  <a:srgbClr val="000000"/>
                </a:solidFill>
                <a:latin typeface="Arial"/>
                <a:ea typeface="Arial"/>
                <a:cs typeface="Arial"/>
                <a:sym typeface="Arial"/>
              </a:rPr>
              <a:t>Portion size of ingredients per capita for one serving </a:t>
            </a:r>
            <a:endParaRPr sz="900" b="0" i="1" u="none" strike="noStrike" cap="none">
              <a:solidFill>
                <a:srgbClr val="0070C0"/>
              </a:solidFill>
              <a:latin typeface="Arial"/>
              <a:ea typeface="Arial"/>
              <a:cs typeface="Arial"/>
              <a:sym typeface="Arial"/>
            </a:endParaRPr>
          </a:p>
        </p:txBody>
      </p:sp>
      <p:graphicFrame>
        <p:nvGraphicFramePr>
          <p:cNvPr id="380" name="Google Shape;380;p24"/>
          <p:cNvGraphicFramePr/>
          <p:nvPr/>
        </p:nvGraphicFramePr>
        <p:xfrm>
          <a:off x="1018416" y="834501"/>
          <a:ext cx="7166800" cy="3505155"/>
        </p:xfrm>
        <a:graphic>
          <a:graphicData uri="http://schemas.openxmlformats.org/drawingml/2006/table">
            <a:tbl>
              <a:tblPr firstRow="1" firstCol="1" bandRow="1">
                <a:noFill/>
                <a:tableStyleId>{77BDC45E-2D4E-42B2-BC3C-4CF4D1D81E05}</a:tableStyleId>
              </a:tblPr>
              <a:tblGrid>
                <a:gridCol w="499675">
                  <a:extLst>
                    <a:ext uri="{9D8B030D-6E8A-4147-A177-3AD203B41FA5}">
                      <a16:colId xmlns:a16="http://schemas.microsoft.com/office/drawing/2014/main" val="20000"/>
                    </a:ext>
                  </a:extLst>
                </a:gridCol>
                <a:gridCol w="807875">
                  <a:extLst>
                    <a:ext uri="{9D8B030D-6E8A-4147-A177-3AD203B41FA5}">
                      <a16:colId xmlns:a16="http://schemas.microsoft.com/office/drawing/2014/main" val="20001"/>
                    </a:ext>
                  </a:extLst>
                </a:gridCol>
                <a:gridCol w="658375">
                  <a:extLst>
                    <a:ext uri="{9D8B030D-6E8A-4147-A177-3AD203B41FA5}">
                      <a16:colId xmlns:a16="http://schemas.microsoft.com/office/drawing/2014/main" val="20002"/>
                    </a:ext>
                  </a:extLst>
                </a:gridCol>
                <a:gridCol w="1095900">
                  <a:extLst>
                    <a:ext uri="{9D8B030D-6E8A-4147-A177-3AD203B41FA5}">
                      <a16:colId xmlns:a16="http://schemas.microsoft.com/office/drawing/2014/main" val="20003"/>
                    </a:ext>
                  </a:extLst>
                </a:gridCol>
                <a:gridCol w="1095900">
                  <a:extLst>
                    <a:ext uri="{9D8B030D-6E8A-4147-A177-3AD203B41FA5}">
                      <a16:colId xmlns:a16="http://schemas.microsoft.com/office/drawing/2014/main" val="20004"/>
                    </a:ext>
                  </a:extLst>
                </a:gridCol>
                <a:gridCol w="1003275">
                  <a:extLst>
                    <a:ext uri="{9D8B030D-6E8A-4147-A177-3AD203B41FA5}">
                      <a16:colId xmlns:a16="http://schemas.microsoft.com/office/drawing/2014/main" val="20005"/>
                    </a:ext>
                  </a:extLst>
                </a:gridCol>
                <a:gridCol w="919175">
                  <a:extLst>
                    <a:ext uri="{9D8B030D-6E8A-4147-A177-3AD203B41FA5}">
                      <a16:colId xmlns:a16="http://schemas.microsoft.com/office/drawing/2014/main" val="20006"/>
                    </a:ext>
                  </a:extLst>
                </a:gridCol>
                <a:gridCol w="1086625">
                  <a:extLst>
                    <a:ext uri="{9D8B030D-6E8A-4147-A177-3AD203B41FA5}">
                      <a16:colId xmlns:a16="http://schemas.microsoft.com/office/drawing/2014/main" val="20007"/>
                    </a:ext>
                  </a:extLst>
                </a:gridCol>
              </a:tblGrid>
              <a:tr h="268750">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750" b="1" u="none" strike="noStrike" cap="none">
                          <a:solidFill>
                            <a:schemeClr val="dk1"/>
                          </a:solidFill>
                        </a:rPr>
                        <a:t>Sr.no</a:t>
                      </a:r>
                      <a:endParaRPr sz="750" b="1"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Dishes</a:t>
                      </a:r>
                      <a:endParaRPr sz="800" b="1"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6">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Ingredients (per kg)</a:t>
                      </a:r>
                      <a:endParaRPr sz="800" b="1"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1</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Yangzhou fried 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Prawns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Eggs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Vegetables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Oil</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Ham(pork)</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0.06167</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0.0227</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0.0224</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0.0226</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0.009</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0.0283</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2</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Vegetable curry, chapati</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Wheat</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Vegetable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Tomato</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Potato</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Oil</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0.08</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0.214</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0.0075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3</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Burgers, Fries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Wheat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Beef</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Tomato</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Potatoes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Cheese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0.105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0.151195945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0.02918</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0.02918</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0.0850486</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0.04</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145700">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4</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Nasi Goreng</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Oil</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Chicken</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Eggs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0.135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0.0085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0.0375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0.005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Pakistani nihari</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Beef</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Oil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Wheat</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0.1135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0.0283</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0.0625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0.0071</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6</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Jollof 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Chicken</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0.05625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0.0435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0.078599053</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7</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Feijoada with 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Tomato</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Olive oil</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Pork</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Beans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0.03144</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0.0085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0.0143</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0.167</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0.0567</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0.0453592</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8</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Fish curry with 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Fish</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Radish</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0.4</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0.00017</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9</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Pelmeni</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Wheat</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Eggs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Beef</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Pork</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7"/>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0.0375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0.0005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0.011339</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0.011339</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0.014174</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8"/>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10</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Tacos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Beef</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Tomato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Wheat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Cheese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9"/>
                  </a:ext>
                </a:extLst>
              </a:tr>
              <a:tr h="137975">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0.045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0.0226796</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0.04166667</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0.0113398</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 -</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20"/>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5"/>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27</a:t>
            </a:fld>
            <a:endParaRPr/>
          </a:p>
        </p:txBody>
      </p:sp>
      <p:grpSp>
        <p:nvGrpSpPr>
          <p:cNvPr id="386" name="Google Shape;386;p25"/>
          <p:cNvGrpSpPr/>
          <p:nvPr/>
        </p:nvGrpSpPr>
        <p:grpSpPr>
          <a:xfrm>
            <a:off x="457003" y="897502"/>
            <a:ext cx="435022" cy="323445"/>
            <a:chOff x="5610166" y="3007275"/>
            <a:chExt cx="517575" cy="384825"/>
          </a:xfrm>
        </p:grpSpPr>
        <p:sp>
          <p:nvSpPr>
            <p:cNvPr id="387" name="Google Shape;387;p25"/>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5"/>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9" name="Google Shape;389;p25"/>
          <p:cNvSpPr txBox="1"/>
          <p:nvPr/>
        </p:nvSpPr>
        <p:spPr>
          <a:xfrm>
            <a:off x="1367161" y="1337214"/>
            <a:ext cx="6729274" cy="2677656"/>
          </a:xfrm>
          <a:prstGeom prst="rect">
            <a:avLst/>
          </a:prstGeom>
          <a:noFill/>
          <a:ln>
            <a:noFill/>
          </a:ln>
        </p:spPr>
        <p:txBody>
          <a:bodyPr spcFirstLastPara="1" wrap="square" lIns="91425" tIns="45700" rIns="91425" bIns="45700" anchor="t" anchorCtr="0">
            <a:spAutoFit/>
          </a:bodyPr>
          <a:lstStyle/>
          <a:p>
            <a:pPr marL="400050" marR="0" lvl="0" indent="-285750" algn="just" rtl="0">
              <a:lnSpc>
                <a:spcPct val="100000"/>
              </a:lnSpc>
              <a:spcBef>
                <a:spcPts val="0"/>
              </a:spcBef>
              <a:spcAft>
                <a:spcPts val="0"/>
              </a:spcAft>
              <a:buClr>
                <a:schemeClr val="accent1"/>
              </a:buClr>
              <a:buSzPts val="1800"/>
              <a:buFont typeface="Arial"/>
              <a:buChar char="•"/>
            </a:pPr>
            <a:r>
              <a:rPr lang="en-IN" sz="1400" b="0" i="0" u="none" strike="noStrike" cap="none">
                <a:solidFill>
                  <a:schemeClr val="dk1"/>
                </a:solidFill>
                <a:latin typeface="Red Hat Text"/>
                <a:ea typeface="Red Hat Text"/>
                <a:cs typeface="Red Hat Text"/>
                <a:sym typeface="Red Hat Text"/>
              </a:rPr>
              <a:t>A standard data set from Kaggle named </a:t>
            </a:r>
            <a:r>
              <a:rPr lang="en-IN" sz="1400" b="1" i="0" u="sng" strike="noStrike" cap="none">
                <a:solidFill>
                  <a:schemeClr val="dk1"/>
                </a:solid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Food_Product_Emission </a:t>
            </a:r>
            <a:r>
              <a:rPr lang="en-IN" sz="1400" b="0" i="0" u="none" strike="noStrike" cap="none">
                <a:solidFill>
                  <a:schemeClr val="dk1"/>
                </a:solidFill>
                <a:latin typeface="Red Hat Text"/>
                <a:ea typeface="Red Hat Text"/>
                <a:cs typeface="Red Hat Text"/>
                <a:sym typeface="Red Hat Text"/>
              </a:rPr>
              <a:t>from EDGAR. (</a:t>
            </a:r>
            <a:r>
              <a:rPr lang="en-IN" sz="1400" b="0" i="1" u="none" strike="noStrike" cap="none">
                <a:solidFill>
                  <a:schemeClr val="dk1"/>
                </a:solidFill>
                <a:latin typeface="Red Hat Text"/>
                <a:ea typeface="Red Hat Text"/>
                <a:cs typeface="Red Hat Text"/>
                <a:sym typeface="Red Hat Text"/>
              </a:rPr>
              <a:t>EDGAR is the Emission Database for Global Atmospheric Research and EDGAR-FOOD is a global emission inventory of GHGs from food systems</a:t>
            </a:r>
            <a:r>
              <a:rPr lang="en-IN" sz="1400" b="0" i="0" u="none" strike="noStrike" cap="none">
                <a:solidFill>
                  <a:schemeClr val="dk1"/>
                </a:solidFill>
                <a:latin typeface="Red Hat Text"/>
                <a:ea typeface="Red Hat Text"/>
                <a:cs typeface="Red Hat Text"/>
                <a:sym typeface="Red Hat Text"/>
              </a:rPr>
              <a:t>) </a:t>
            </a:r>
            <a:endParaRPr/>
          </a:p>
          <a:p>
            <a:pPr marL="400050" marR="0" lvl="0" indent="-171450" algn="just" rtl="0">
              <a:lnSpc>
                <a:spcPct val="100000"/>
              </a:lnSpc>
              <a:spcBef>
                <a:spcPts val="0"/>
              </a:spcBef>
              <a:spcAft>
                <a:spcPts val="0"/>
              </a:spcAft>
              <a:buClr>
                <a:schemeClr val="accent1"/>
              </a:buClr>
              <a:buSzPts val="1800"/>
              <a:buFont typeface="Arial"/>
              <a:buNone/>
            </a:pPr>
            <a:endParaRPr sz="1400" b="0" i="0" u="none" strike="noStrike" cap="none">
              <a:solidFill>
                <a:schemeClr val="dk1"/>
              </a:solidFill>
              <a:latin typeface="Red Hat Text"/>
              <a:ea typeface="Red Hat Text"/>
              <a:cs typeface="Red Hat Text"/>
              <a:sym typeface="Red Hat Text"/>
            </a:endParaRPr>
          </a:p>
          <a:p>
            <a:pPr marL="400050" marR="0" lvl="0" indent="-285750" algn="just" rtl="0">
              <a:lnSpc>
                <a:spcPct val="100000"/>
              </a:lnSpc>
              <a:spcBef>
                <a:spcPts val="0"/>
              </a:spcBef>
              <a:spcAft>
                <a:spcPts val="0"/>
              </a:spcAft>
              <a:buClr>
                <a:schemeClr val="accent1"/>
              </a:buClr>
              <a:buSzPts val="1800"/>
              <a:buFont typeface="Arial"/>
              <a:buChar char="•"/>
            </a:pPr>
            <a:r>
              <a:rPr lang="en-IN" sz="1400" b="0" i="0" u="none" strike="noStrike" cap="none">
                <a:solidFill>
                  <a:schemeClr val="dk1"/>
                </a:solidFill>
                <a:latin typeface="Red Hat Text"/>
                <a:ea typeface="Red Hat Text"/>
                <a:cs typeface="Red Hat Text"/>
                <a:sym typeface="Red Hat Text"/>
              </a:rPr>
              <a:t>This data set consists of information on CO2 per kg produced by the most common food. Each food product is listed with global average GHG emissions from each stage of the food value chain from Land, Farm, Animal feed, Processing, Transport, and Packaging to Retail. (</a:t>
            </a:r>
            <a:r>
              <a:rPr lang="en-IN" sz="1400" b="0" i="1" u="none" strike="noStrike" cap="none">
                <a:solidFill>
                  <a:schemeClr val="dk1"/>
                </a:solidFill>
                <a:latin typeface="Red Hat Text"/>
                <a:ea typeface="Red Hat Text"/>
                <a:cs typeface="Red Hat Text"/>
                <a:sym typeface="Red Hat Text"/>
              </a:rPr>
              <a:t>Note that it excludes the global average GHG emissions for Consumer or Waste stages of global food systems</a:t>
            </a:r>
            <a:r>
              <a:rPr lang="en-IN" sz="1400" b="0" i="0" u="none" strike="noStrike" cap="none">
                <a:solidFill>
                  <a:schemeClr val="dk1"/>
                </a:solidFill>
                <a:latin typeface="Red Hat Text"/>
                <a:ea typeface="Red Hat Text"/>
                <a:cs typeface="Red Hat Text"/>
                <a:sym typeface="Red Hat Text"/>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IN"/>
              <a:t>C. Data Analysis approach   </a:t>
            </a:r>
            <a:endParaRPr/>
          </a:p>
        </p:txBody>
      </p:sp>
      <p:sp>
        <p:nvSpPr>
          <p:cNvPr id="395" name="Google Shape;395;p26"/>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28</a:t>
            </a:fld>
            <a:endParaRPr/>
          </a:p>
        </p:txBody>
      </p:sp>
      <p:sp>
        <p:nvSpPr>
          <p:cNvPr id="396" name="Google Shape;396;p26"/>
          <p:cNvSpPr txBox="1">
            <a:spLocks noGrp="1"/>
          </p:cNvSpPr>
          <p:nvPr>
            <p:ph type="body" idx="1"/>
          </p:nvPr>
        </p:nvSpPr>
        <p:spPr>
          <a:xfrm>
            <a:off x="1044475" y="1285393"/>
            <a:ext cx="3074793" cy="3147156"/>
          </a:xfrm>
          <a:prstGeom prst="rect">
            <a:avLst/>
          </a:prstGeom>
          <a:noFill/>
          <a:ln>
            <a:noFill/>
          </a:ln>
        </p:spPr>
        <p:txBody>
          <a:bodyPr spcFirstLastPara="1" wrap="square" lIns="0" tIns="0" rIns="0" bIns="0" anchor="t" anchorCtr="0">
            <a:noAutofit/>
          </a:bodyPr>
          <a:lstStyle/>
          <a:p>
            <a:pPr marL="114300" lvl="0" indent="0" algn="just" rtl="0">
              <a:lnSpc>
                <a:spcPct val="150000"/>
              </a:lnSpc>
              <a:spcBef>
                <a:spcPts val="0"/>
              </a:spcBef>
              <a:spcAft>
                <a:spcPts val="0"/>
              </a:spcAft>
              <a:buSzPts val="1800"/>
              <a:buNone/>
            </a:pPr>
            <a:endParaRPr sz="1400"/>
          </a:p>
          <a:p>
            <a:pPr marL="114300" lvl="0" indent="0" algn="l" rtl="0">
              <a:lnSpc>
                <a:spcPct val="115000"/>
              </a:lnSpc>
              <a:spcBef>
                <a:spcPts val="0"/>
              </a:spcBef>
              <a:spcAft>
                <a:spcPts val="0"/>
              </a:spcAft>
              <a:buSzPts val="1800"/>
              <a:buNone/>
            </a:pPr>
            <a:endParaRPr sz="1400" b="1"/>
          </a:p>
          <a:p>
            <a:pPr marL="114300" lvl="0" indent="0" algn="l" rtl="0">
              <a:lnSpc>
                <a:spcPct val="115000"/>
              </a:lnSpc>
              <a:spcBef>
                <a:spcPts val="0"/>
              </a:spcBef>
              <a:spcAft>
                <a:spcPts val="0"/>
              </a:spcAft>
              <a:buSzPts val="1800"/>
              <a:buNone/>
            </a:pPr>
            <a:endParaRPr b="1"/>
          </a:p>
          <a:p>
            <a:pPr marL="114300" lvl="0" indent="0" algn="l" rtl="0">
              <a:lnSpc>
                <a:spcPct val="115000"/>
              </a:lnSpc>
              <a:spcBef>
                <a:spcPts val="0"/>
              </a:spcBef>
              <a:spcAft>
                <a:spcPts val="0"/>
              </a:spcAft>
              <a:buSzPts val="1800"/>
              <a:buNone/>
            </a:pPr>
            <a:r>
              <a:rPr lang="en-IN" b="1"/>
              <a:t> </a:t>
            </a:r>
            <a:endParaRPr/>
          </a:p>
          <a:p>
            <a:pPr marL="114300" lvl="0" indent="0" algn="l" rtl="0">
              <a:lnSpc>
                <a:spcPct val="115000"/>
              </a:lnSpc>
              <a:spcBef>
                <a:spcPts val="0"/>
              </a:spcBef>
              <a:spcAft>
                <a:spcPts val="0"/>
              </a:spcAft>
              <a:buSzPts val="1800"/>
              <a:buNone/>
            </a:pPr>
            <a:endParaRPr b="1"/>
          </a:p>
          <a:p>
            <a:pPr marL="114300" lvl="0" indent="0" algn="l" rtl="0">
              <a:lnSpc>
                <a:spcPct val="115000"/>
              </a:lnSpc>
              <a:spcBef>
                <a:spcPts val="0"/>
              </a:spcBef>
              <a:spcAft>
                <a:spcPts val="0"/>
              </a:spcAft>
              <a:buSzPts val="1800"/>
              <a:buNone/>
            </a:pPr>
            <a:endParaRPr b="1"/>
          </a:p>
          <a:p>
            <a:pPr marL="114300" lvl="0" indent="0" algn="l" rtl="0">
              <a:lnSpc>
                <a:spcPct val="115000"/>
              </a:lnSpc>
              <a:spcBef>
                <a:spcPts val="0"/>
              </a:spcBef>
              <a:spcAft>
                <a:spcPts val="0"/>
              </a:spcAft>
              <a:buSzPts val="1800"/>
              <a:buNone/>
            </a:pPr>
            <a:r>
              <a:rPr lang="en-IN" b="1"/>
              <a:t> </a:t>
            </a:r>
            <a:endParaRPr/>
          </a:p>
        </p:txBody>
      </p:sp>
      <p:grpSp>
        <p:nvGrpSpPr>
          <p:cNvPr id="397" name="Google Shape;397;p26"/>
          <p:cNvGrpSpPr/>
          <p:nvPr/>
        </p:nvGrpSpPr>
        <p:grpSpPr>
          <a:xfrm>
            <a:off x="457003" y="897502"/>
            <a:ext cx="435022" cy="323445"/>
            <a:chOff x="5610166" y="3007275"/>
            <a:chExt cx="517575" cy="384825"/>
          </a:xfrm>
        </p:grpSpPr>
        <p:sp>
          <p:nvSpPr>
            <p:cNvPr id="398" name="Google Shape;398;p26"/>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6"/>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 name="Google Shape;400;p26"/>
          <p:cNvSpPr txBox="1"/>
          <p:nvPr/>
        </p:nvSpPr>
        <p:spPr>
          <a:xfrm>
            <a:off x="4613118" y="4432549"/>
            <a:ext cx="396406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0" i="0" u="none" strike="noStrike" cap="none">
                <a:solidFill>
                  <a:srgbClr val="000000"/>
                </a:solidFill>
                <a:latin typeface="Arial"/>
                <a:ea typeface="Arial"/>
                <a:cs typeface="Arial"/>
                <a:sym typeface="Arial"/>
              </a:rPr>
              <a:t>Source: </a:t>
            </a:r>
            <a:r>
              <a:rPr lang="en-IN" sz="9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Unknown Authors</a:t>
            </a:r>
            <a:endParaRPr sz="900" b="0" i="0" u="none" strike="noStrike" cap="none">
              <a:solidFill>
                <a:srgbClr val="0070C0"/>
              </a:solidFill>
              <a:latin typeface="Arial"/>
              <a:ea typeface="Arial"/>
              <a:cs typeface="Arial"/>
              <a:sym typeface="Arial"/>
            </a:endParaRPr>
          </a:p>
        </p:txBody>
      </p:sp>
      <p:sp>
        <p:nvSpPr>
          <p:cNvPr id="401" name="Google Shape;401;p26"/>
          <p:cNvSpPr txBox="1"/>
          <p:nvPr/>
        </p:nvSpPr>
        <p:spPr>
          <a:xfrm>
            <a:off x="1044475" y="1491449"/>
            <a:ext cx="2861700" cy="2893100"/>
          </a:xfrm>
          <a:prstGeom prst="rect">
            <a:avLst/>
          </a:prstGeom>
          <a:noFill/>
          <a:ln>
            <a:noFill/>
          </a:ln>
        </p:spPr>
        <p:txBody>
          <a:bodyPr spcFirstLastPara="1" wrap="square" lIns="91425" tIns="45700" rIns="91425" bIns="45700" anchor="t" anchorCtr="0">
            <a:spAutoFit/>
          </a:bodyPr>
          <a:lstStyle/>
          <a:p>
            <a:pPr marL="114300" marR="0" lvl="0" indent="0" algn="just" rtl="0">
              <a:lnSpc>
                <a:spcPct val="100000"/>
              </a:lnSpc>
              <a:spcBef>
                <a:spcPts val="0"/>
              </a:spcBef>
              <a:spcAft>
                <a:spcPts val="0"/>
              </a:spcAft>
              <a:buNone/>
            </a:pPr>
            <a:r>
              <a:rPr lang="en-IN" sz="1400" b="0" i="0" u="none" strike="noStrike" cap="none">
                <a:solidFill>
                  <a:schemeClr val="dk1"/>
                </a:solidFill>
                <a:latin typeface="Red Hat Text"/>
                <a:ea typeface="Red Hat Text"/>
                <a:cs typeface="Red Hat Text"/>
                <a:sym typeface="Red Hat Text"/>
              </a:rPr>
              <a:t>Data for the study were generated and analysed in Microsoft Excel using distribution tables with simple measurements and introspectively using mathematical models for the computation of carbon emission of food consumption. </a:t>
            </a:r>
            <a:endParaRPr/>
          </a:p>
          <a:p>
            <a:pPr marL="114300" marR="0" lvl="0" indent="0" algn="just" rtl="0">
              <a:lnSpc>
                <a:spcPct val="100000"/>
              </a:lnSpc>
              <a:spcBef>
                <a:spcPts val="0"/>
              </a:spcBef>
              <a:spcAft>
                <a:spcPts val="0"/>
              </a:spcAft>
              <a:buNone/>
            </a:pPr>
            <a:endParaRPr sz="1400" b="0" i="0" u="none" strike="noStrike" cap="none">
              <a:solidFill>
                <a:schemeClr val="dk1"/>
              </a:solidFill>
              <a:latin typeface="Red Hat Text"/>
              <a:ea typeface="Red Hat Text"/>
              <a:cs typeface="Red Hat Text"/>
              <a:sym typeface="Red Hat Text"/>
            </a:endParaRPr>
          </a:p>
          <a:p>
            <a:pPr marL="114300" marR="0" lvl="0" indent="0" algn="just" rtl="0">
              <a:lnSpc>
                <a:spcPct val="100000"/>
              </a:lnSpc>
              <a:spcBef>
                <a:spcPts val="0"/>
              </a:spcBef>
              <a:spcAft>
                <a:spcPts val="0"/>
              </a:spcAft>
              <a:buNone/>
            </a:pPr>
            <a:r>
              <a:rPr lang="en-IN" sz="1400" b="0" i="0" u="none" strike="noStrike" cap="none">
                <a:solidFill>
                  <a:schemeClr val="dk1"/>
                </a:solidFill>
                <a:latin typeface="Red Hat Text"/>
                <a:ea typeface="Red Hat Text"/>
                <a:cs typeface="Red Hat Text"/>
                <a:sym typeface="Red Hat Text"/>
              </a:rPr>
              <a:t>Visualization is done using python programming.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02" name="Google Shape;402;p26"/>
          <p:cNvPicPr preferRelativeResize="0"/>
          <p:nvPr/>
        </p:nvPicPr>
        <p:blipFill rotWithShape="1">
          <a:blip r:embed="rId4">
            <a:alphaModFix/>
          </a:blip>
          <a:srcRect/>
          <a:stretch/>
        </p:blipFill>
        <p:spPr>
          <a:xfrm>
            <a:off x="4006660" y="1866444"/>
            <a:ext cx="1820653" cy="1820653"/>
          </a:xfrm>
          <a:prstGeom prst="rect">
            <a:avLst/>
          </a:prstGeom>
          <a:noFill/>
          <a:ln>
            <a:noFill/>
          </a:ln>
        </p:spPr>
      </p:pic>
      <p:pic>
        <p:nvPicPr>
          <p:cNvPr id="403" name="Google Shape;403;p26"/>
          <p:cNvPicPr preferRelativeResize="0"/>
          <p:nvPr/>
        </p:nvPicPr>
        <p:blipFill rotWithShape="1">
          <a:blip r:embed="rId5">
            <a:alphaModFix/>
          </a:blip>
          <a:srcRect/>
          <a:stretch/>
        </p:blipFill>
        <p:spPr>
          <a:xfrm>
            <a:off x="5985464" y="1918904"/>
            <a:ext cx="2048921" cy="161426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7"/>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IN"/>
              <a:t>D. Estimation of Carbon Emission   </a:t>
            </a:r>
            <a:endParaRPr/>
          </a:p>
        </p:txBody>
      </p:sp>
      <p:sp>
        <p:nvSpPr>
          <p:cNvPr id="409" name="Google Shape;409;p27"/>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29</a:t>
            </a:fld>
            <a:endParaRPr/>
          </a:p>
        </p:txBody>
      </p:sp>
      <p:sp>
        <p:nvSpPr>
          <p:cNvPr id="410" name="Google Shape;410;p27"/>
          <p:cNvSpPr txBox="1">
            <a:spLocks noGrp="1"/>
          </p:cNvSpPr>
          <p:nvPr>
            <p:ph type="body" idx="1"/>
          </p:nvPr>
        </p:nvSpPr>
        <p:spPr>
          <a:xfrm>
            <a:off x="1044475" y="1220943"/>
            <a:ext cx="3074700" cy="3147300"/>
          </a:xfrm>
          <a:prstGeom prst="rect">
            <a:avLst/>
          </a:prstGeom>
          <a:noFill/>
          <a:ln>
            <a:noFill/>
          </a:ln>
        </p:spPr>
        <p:txBody>
          <a:bodyPr spcFirstLastPara="1" wrap="square" lIns="0" tIns="0" rIns="0" bIns="0" anchor="t" anchorCtr="0">
            <a:noAutofit/>
          </a:bodyPr>
          <a:lstStyle/>
          <a:p>
            <a:pPr marL="457200" lvl="0" indent="-342900" algn="just" rtl="0">
              <a:lnSpc>
                <a:spcPct val="100000"/>
              </a:lnSpc>
              <a:spcBef>
                <a:spcPts val="0"/>
              </a:spcBef>
              <a:spcAft>
                <a:spcPts val="0"/>
              </a:spcAft>
              <a:buSzPts val="1800"/>
              <a:buChar char="●"/>
            </a:pPr>
            <a:r>
              <a:rPr lang="en-IN" sz="1400"/>
              <a:t>From the empirical survey through various websites, the main ingredients of the dishes have been determined. </a:t>
            </a:r>
            <a:endParaRPr/>
          </a:p>
          <a:p>
            <a:pPr marL="457200" lvl="0" indent="-228600" algn="just" rtl="0">
              <a:lnSpc>
                <a:spcPct val="100000"/>
              </a:lnSpc>
              <a:spcBef>
                <a:spcPts val="0"/>
              </a:spcBef>
              <a:spcAft>
                <a:spcPts val="0"/>
              </a:spcAft>
              <a:buSzPts val="1800"/>
              <a:buNone/>
            </a:pPr>
            <a:endParaRPr sz="1400"/>
          </a:p>
          <a:p>
            <a:pPr marL="457200" lvl="0" indent="-342900" algn="just" rtl="0">
              <a:lnSpc>
                <a:spcPct val="100000"/>
              </a:lnSpc>
              <a:spcBef>
                <a:spcPts val="0"/>
              </a:spcBef>
              <a:spcAft>
                <a:spcPts val="0"/>
              </a:spcAft>
              <a:buSzPts val="1800"/>
              <a:buChar char="●"/>
            </a:pPr>
            <a:r>
              <a:rPr lang="en-IN" sz="1400"/>
              <a:t>To estimate the weight of each ingredient the standard recipes are taken into consideration, accounting for the portion size to be per capita. </a:t>
            </a:r>
            <a:endParaRPr/>
          </a:p>
          <a:p>
            <a:pPr marL="457200" lvl="0" indent="-228600" algn="just" rtl="0">
              <a:lnSpc>
                <a:spcPct val="100000"/>
              </a:lnSpc>
              <a:spcBef>
                <a:spcPts val="0"/>
              </a:spcBef>
              <a:spcAft>
                <a:spcPts val="0"/>
              </a:spcAft>
              <a:buSzPts val="1800"/>
              <a:buNone/>
            </a:pPr>
            <a:endParaRPr sz="1400"/>
          </a:p>
          <a:p>
            <a:pPr marL="457200" lvl="0" indent="-342900" algn="just" rtl="0">
              <a:lnSpc>
                <a:spcPct val="100000"/>
              </a:lnSpc>
              <a:spcBef>
                <a:spcPts val="0"/>
              </a:spcBef>
              <a:spcAft>
                <a:spcPts val="0"/>
              </a:spcAft>
              <a:buSzPts val="1800"/>
              <a:buChar char="●"/>
            </a:pPr>
            <a:r>
              <a:rPr lang="en-IN" sz="1400"/>
              <a:t>The weights were converted into kilograms for the suitable calculation of CO2 emission per kg of food items. </a:t>
            </a:r>
            <a:endParaRPr sz="1400"/>
          </a:p>
          <a:p>
            <a:pPr marL="114300" lvl="0" indent="0" algn="just" rtl="0">
              <a:lnSpc>
                <a:spcPct val="100000"/>
              </a:lnSpc>
              <a:spcBef>
                <a:spcPts val="0"/>
              </a:spcBef>
              <a:spcAft>
                <a:spcPts val="0"/>
              </a:spcAft>
              <a:buSzPts val="1800"/>
              <a:buNone/>
            </a:pPr>
            <a:r>
              <a:rPr lang="en-IN" sz="1400"/>
              <a:t> </a:t>
            </a:r>
            <a:endParaRPr/>
          </a:p>
          <a:p>
            <a:pPr marL="114300" lvl="0" indent="0" algn="just" rtl="0">
              <a:lnSpc>
                <a:spcPct val="100000"/>
              </a:lnSpc>
              <a:spcBef>
                <a:spcPts val="0"/>
              </a:spcBef>
              <a:spcAft>
                <a:spcPts val="0"/>
              </a:spcAft>
              <a:buSzPts val="1800"/>
              <a:buFont typeface="Arial"/>
              <a:buNone/>
            </a:pPr>
            <a:endParaRPr sz="1400"/>
          </a:p>
          <a:p>
            <a:pPr marL="114300" lvl="0" indent="0" algn="just" rtl="0">
              <a:lnSpc>
                <a:spcPct val="100000"/>
              </a:lnSpc>
              <a:spcBef>
                <a:spcPts val="0"/>
              </a:spcBef>
              <a:spcAft>
                <a:spcPts val="0"/>
              </a:spcAft>
              <a:buSzPts val="1800"/>
              <a:buFont typeface="Arial"/>
              <a:buNone/>
            </a:pPr>
            <a:endParaRPr sz="1400"/>
          </a:p>
          <a:p>
            <a:pPr marL="114300" lvl="0" indent="0" algn="just" rtl="0">
              <a:lnSpc>
                <a:spcPct val="100000"/>
              </a:lnSpc>
              <a:spcBef>
                <a:spcPts val="0"/>
              </a:spcBef>
              <a:spcAft>
                <a:spcPts val="0"/>
              </a:spcAft>
              <a:buSzPts val="1800"/>
              <a:buFont typeface="Arial"/>
              <a:buNone/>
            </a:pPr>
            <a:r>
              <a:rPr lang="en-IN" sz="1400"/>
              <a:t> </a:t>
            </a:r>
            <a:endParaRPr/>
          </a:p>
        </p:txBody>
      </p:sp>
      <p:grpSp>
        <p:nvGrpSpPr>
          <p:cNvPr id="411" name="Google Shape;411;p27"/>
          <p:cNvGrpSpPr/>
          <p:nvPr/>
        </p:nvGrpSpPr>
        <p:grpSpPr>
          <a:xfrm>
            <a:off x="457003" y="897502"/>
            <a:ext cx="435022" cy="323445"/>
            <a:chOff x="5610166" y="3007275"/>
            <a:chExt cx="517575" cy="384825"/>
          </a:xfrm>
        </p:grpSpPr>
        <p:sp>
          <p:nvSpPr>
            <p:cNvPr id="412" name="Google Shape;412;p27"/>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7"/>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4" name="Google Shape;414;p27"/>
          <p:cNvSpPr txBox="1"/>
          <p:nvPr/>
        </p:nvSpPr>
        <p:spPr>
          <a:xfrm>
            <a:off x="4572000" y="1277204"/>
            <a:ext cx="3074793" cy="3147156"/>
          </a:xfrm>
          <a:prstGeom prst="rect">
            <a:avLst/>
          </a:prstGeom>
          <a:noFill/>
          <a:ln>
            <a:noFill/>
          </a:ln>
        </p:spPr>
        <p:txBody>
          <a:bodyPr spcFirstLastPara="1" wrap="square" lIns="0" tIns="0" rIns="0" bIns="0" anchor="t" anchorCtr="0">
            <a:noAutofit/>
          </a:bodyPr>
          <a:lstStyle/>
          <a:p>
            <a:pPr marL="457200" marR="0" lvl="0" indent="-342900" algn="just" rtl="0">
              <a:lnSpc>
                <a:spcPct val="100000"/>
              </a:lnSpc>
              <a:spcBef>
                <a:spcPts val="0"/>
              </a:spcBef>
              <a:spcAft>
                <a:spcPts val="0"/>
              </a:spcAft>
              <a:buClr>
                <a:schemeClr val="accent1"/>
              </a:buClr>
              <a:buSzPts val="1800"/>
              <a:buFont typeface="Red Hat Text"/>
              <a:buChar char="●"/>
            </a:pPr>
            <a:r>
              <a:rPr lang="en-IN" sz="1400" b="0" i="0" u="none" strike="noStrike" cap="none">
                <a:solidFill>
                  <a:schemeClr val="dk1"/>
                </a:solidFill>
                <a:latin typeface="Red Hat Text"/>
                <a:ea typeface="Red Hat Text"/>
                <a:cs typeface="Red Hat Text"/>
                <a:sym typeface="Red Hat Text"/>
              </a:rPr>
              <a:t>Computation of CO2 emission is initiated by multiplying the total global average(mean) GHG with the weights of each item </a:t>
            </a:r>
            <a:endParaRPr/>
          </a:p>
          <a:p>
            <a:pPr marL="457200" marR="0" lvl="0" indent="-228600" algn="just" rtl="0">
              <a:lnSpc>
                <a:spcPct val="100000"/>
              </a:lnSpc>
              <a:spcBef>
                <a:spcPts val="0"/>
              </a:spcBef>
              <a:spcAft>
                <a:spcPts val="0"/>
              </a:spcAft>
              <a:buClr>
                <a:schemeClr val="accent1"/>
              </a:buClr>
              <a:buSzPts val="1800"/>
              <a:buFont typeface="Red Hat Text"/>
              <a:buNone/>
            </a:pPr>
            <a:endParaRPr sz="1400" b="0" i="0" u="none" strike="noStrike" cap="none">
              <a:solidFill>
                <a:schemeClr val="dk1"/>
              </a:solidFill>
              <a:latin typeface="Red Hat Text"/>
              <a:ea typeface="Red Hat Text"/>
              <a:cs typeface="Red Hat Text"/>
              <a:sym typeface="Red Hat Text"/>
            </a:endParaRPr>
          </a:p>
          <a:p>
            <a:pPr marL="457200" marR="0" lvl="0" indent="-342900" algn="just" rtl="0">
              <a:lnSpc>
                <a:spcPct val="100000"/>
              </a:lnSpc>
              <a:spcBef>
                <a:spcPts val="0"/>
              </a:spcBef>
              <a:spcAft>
                <a:spcPts val="0"/>
              </a:spcAft>
              <a:buClr>
                <a:schemeClr val="accent1"/>
              </a:buClr>
              <a:buSzPts val="1800"/>
              <a:buFont typeface="Red Hat Text"/>
              <a:buChar char="●"/>
            </a:pPr>
            <a:r>
              <a:rPr lang="en-IN" sz="1400" b="0" i="0" u="none" strike="noStrike" cap="none">
                <a:solidFill>
                  <a:schemeClr val="dk1"/>
                </a:solidFill>
                <a:latin typeface="Red Hat Text"/>
                <a:ea typeface="Red Hat Text"/>
                <a:cs typeface="Red Hat Text"/>
                <a:sym typeface="Red Hat Text"/>
              </a:rPr>
              <a:t>Furthermore, we take the summation of the derived values for each of the dishes which concludes the carbon emission for the particular dish of the country. </a:t>
            </a:r>
            <a:endParaRPr/>
          </a:p>
          <a:p>
            <a:pPr marL="114300" marR="0" lvl="0" indent="0" algn="just" rtl="0">
              <a:lnSpc>
                <a:spcPct val="100000"/>
              </a:lnSpc>
              <a:spcBef>
                <a:spcPts val="0"/>
              </a:spcBef>
              <a:spcAft>
                <a:spcPts val="0"/>
              </a:spcAft>
              <a:buClr>
                <a:schemeClr val="accent1"/>
              </a:buClr>
              <a:buSzPts val="1800"/>
              <a:buFont typeface="Red Hat Text"/>
              <a:buNone/>
            </a:pPr>
            <a:endParaRPr sz="1400" b="0" i="0" u="none" strike="noStrike" cap="none">
              <a:solidFill>
                <a:schemeClr val="dk1"/>
              </a:solidFill>
              <a:latin typeface="Red Hat Text"/>
              <a:ea typeface="Red Hat Text"/>
              <a:cs typeface="Red Hat Text"/>
              <a:sym typeface="Red Hat Text"/>
            </a:endParaRPr>
          </a:p>
          <a:p>
            <a:pPr marL="114300" marR="0" lvl="0" indent="0" algn="just" rtl="0">
              <a:lnSpc>
                <a:spcPct val="100000"/>
              </a:lnSpc>
              <a:spcBef>
                <a:spcPts val="0"/>
              </a:spcBef>
              <a:spcAft>
                <a:spcPts val="0"/>
              </a:spcAft>
              <a:buClr>
                <a:schemeClr val="accent1"/>
              </a:buClr>
              <a:buSzPts val="1800"/>
              <a:buFont typeface="Red Hat Text"/>
              <a:buNone/>
            </a:pPr>
            <a:r>
              <a:rPr lang="en-IN" sz="1400" b="0" i="0" u="none" strike="noStrike" cap="none">
                <a:solidFill>
                  <a:schemeClr val="dk1"/>
                </a:solidFill>
                <a:latin typeface="Red Hat Text"/>
                <a:ea typeface="Red Hat Text"/>
                <a:cs typeface="Red Hat Text"/>
                <a:sym typeface="Red Hat Text"/>
              </a:rPr>
              <a:t>	</a:t>
            </a:r>
            <a:endParaRPr/>
          </a:p>
          <a:p>
            <a:pPr marL="457200" marR="0" lvl="0" indent="-228600" algn="just" rtl="0">
              <a:lnSpc>
                <a:spcPct val="100000"/>
              </a:lnSpc>
              <a:spcBef>
                <a:spcPts val="0"/>
              </a:spcBef>
              <a:spcAft>
                <a:spcPts val="0"/>
              </a:spcAft>
              <a:buClr>
                <a:schemeClr val="accent1"/>
              </a:buClr>
              <a:buSzPts val="1800"/>
              <a:buFont typeface="Red Hat Text"/>
              <a:buNone/>
            </a:pPr>
            <a:endParaRPr sz="1400" b="0" i="0" u="none" strike="noStrike" cap="none">
              <a:solidFill>
                <a:schemeClr val="dk1"/>
              </a:solidFill>
              <a:latin typeface="Red Hat Text"/>
              <a:ea typeface="Red Hat Text"/>
              <a:cs typeface="Red Hat Text"/>
              <a:sym typeface="Red Hat Text"/>
            </a:endParaRPr>
          </a:p>
          <a:p>
            <a:pPr marL="457200" marR="0" lvl="0" indent="-228600" algn="just" rtl="0">
              <a:lnSpc>
                <a:spcPct val="100000"/>
              </a:lnSpc>
              <a:spcBef>
                <a:spcPts val="0"/>
              </a:spcBef>
              <a:spcAft>
                <a:spcPts val="0"/>
              </a:spcAft>
              <a:buClr>
                <a:schemeClr val="accent1"/>
              </a:buClr>
              <a:buSzPts val="1800"/>
              <a:buFont typeface="Red Hat Text"/>
              <a:buNone/>
            </a:pPr>
            <a:endParaRPr sz="1400" b="0" i="0" u="none" strike="noStrike" cap="none">
              <a:solidFill>
                <a:schemeClr val="dk1"/>
              </a:solidFill>
              <a:latin typeface="Red Hat Text"/>
              <a:ea typeface="Red Hat Text"/>
              <a:cs typeface="Red Hat Text"/>
              <a:sym typeface="Red Hat Text"/>
            </a:endParaRPr>
          </a:p>
          <a:p>
            <a:pPr marL="457200" marR="0" lvl="0" indent="-228600" algn="just" rtl="0">
              <a:lnSpc>
                <a:spcPct val="100000"/>
              </a:lnSpc>
              <a:spcBef>
                <a:spcPts val="0"/>
              </a:spcBef>
              <a:spcAft>
                <a:spcPts val="0"/>
              </a:spcAft>
              <a:buClr>
                <a:schemeClr val="accent1"/>
              </a:buClr>
              <a:buSzPts val="1800"/>
              <a:buFont typeface="Red Hat Text"/>
              <a:buNone/>
            </a:pPr>
            <a:endParaRPr sz="1400" b="0" i="0" u="none" strike="noStrike" cap="none">
              <a:solidFill>
                <a:schemeClr val="dk1"/>
              </a:solidFill>
              <a:latin typeface="Red Hat Text"/>
              <a:ea typeface="Red Hat Text"/>
              <a:cs typeface="Red Hat Text"/>
              <a:sym typeface="Red Hat Text"/>
            </a:endParaRPr>
          </a:p>
          <a:p>
            <a:pPr marL="114300" marR="0" lvl="0" indent="0" algn="just" rtl="0">
              <a:lnSpc>
                <a:spcPct val="100000"/>
              </a:lnSpc>
              <a:spcBef>
                <a:spcPts val="0"/>
              </a:spcBef>
              <a:spcAft>
                <a:spcPts val="0"/>
              </a:spcAft>
              <a:buClr>
                <a:schemeClr val="accent1"/>
              </a:buClr>
              <a:buSzPts val="1800"/>
              <a:buFont typeface="Arial"/>
              <a:buNone/>
            </a:pPr>
            <a:r>
              <a:rPr lang="en-IN" sz="1400" b="0" i="0" u="none" strike="noStrike" cap="none">
                <a:solidFill>
                  <a:schemeClr val="dk1"/>
                </a:solidFill>
                <a:latin typeface="Red Hat Text"/>
                <a:ea typeface="Red Hat Text"/>
                <a:cs typeface="Red Hat Text"/>
                <a:sym typeface="Red Hat Text"/>
              </a:rPr>
              <a:t> </a:t>
            </a:r>
            <a:endParaRPr/>
          </a:p>
          <a:p>
            <a:pPr marL="114300" marR="0" lvl="0" indent="0" algn="just" rtl="0">
              <a:lnSpc>
                <a:spcPct val="100000"/>
              </a:lnSpc>
              <a:spcBef>
                <a:spcPts val="0"/>
              </a:spcBef>
              <a:spcAft>
                <a:spcPts val="0"/>
              </a:spcAft>
              <a:buClr>
                <a:schemeClr val="accent1"/>
              </a:buClr>
              <a:buSzPts val="1800"/>
              <a:buFont typeface="Arial"/>
              <a:buNone/>
            </a:pPr>
            <a:endParaRPr sz="1400" b="0" i="0" u="none" strike="noStrike" cap="none">
              <a:solidFill>
                <a:schemeClr val="dk1"/>
              </a:solidFill>
              <a:latin typeface="Red Hat Text"/>
              <a:ea typeface="Red Hat Text"/>
              <a:cs typeface="Red Hat Text"/>
              <a:sym typeface="Red Hat Text"/>
            </a:endParaRPr>
          </a:p>
          <a:p>
            <a:pPr marL="114300" marR="0" lvl="0" indent="0" algn="just" rtl="0">
              <a:lnSpc>
                <a:spcPct val="100000"/>
              </a:lnSpc>
              <a:spcBef>
                <a:spcPts val="0"/>
              </a:spcBef>
              <a:spcAft>
                <a:spcPts val="0"/>
              </a:spcAft>
              <a:buClr>
                <a:schemeClr val="accent1"/>
              </a:buClr>
              <a:buSzPts val="1800"/>
              <a:buFont typeface="Arial"/>
              <a:buNone/>
            </a:pPr>
            <a:endParaRPr sz="1400" b="0" i="0" u="none" strike="noStrike" cap="none">
              <a:solidFill>
                <a:schemeClr val="dk1"/>
              </a:solidFill>
              <a:latin typeface="Red Hat Text"/>
              <a:ea typeface="Red Hat Text"/>
              <a:cs typeface="Red Hat Text"/>
              <a:sym typeface="Red Hat Text"/>
            </a:endParaRPr>
          </a:p>
          <a:p>
            <a:pPr marL="114300" marR="0" lvl="0" indent="0" algn="just" rtl="0">
              <a:lnSpc>
                <a:spcPct val="100000"/>
              </a:lnSpc>
              <a:spcBef>
                <a:spcPts val="0"/>
              </a:spcBef>
              <a:spcAft>
                <a:spcPts val="0"/>
              </a:spcAft>
              <a:buClr>
                <a:schemeClr val="accent1"/>
              </a:buClr>
              <a:buSzPts val="1800"/>
              <a:buFont typeface="Arial"/>
              <a:buNone/>
            </a:pPr>
            <a:r>
              <a:rPr lang="en-IN" sz="1400" b="0" i="0" u="none" strike="noStrike" cap="none">
                <a:solidFill>
                  <a:schemeClr val="dk1"/>
                </a:solidFill>
                <a:latin typeface="Red Hat Text"/>
                <a:ea typeface="Red Hat Text"/>
                <a:cs typeface="Red Hat Text"/>
                <a:sym typeface="Red Hat Text"/>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3200"/>
              <a:buNone/>
            </a:pPr>
            <a:r>
              <a:rPr lang="en-IN"/>
              <a:t>Under the Guidance of </a:t>
            </a:r>
            <a:endParaRPr/>
          </a:p>
        </p:txBody>
      </p:sp>
      <p:sp>
        <p:nvSpPr>
          <p:cNvPr id="74" name="Google Shape;74;p3"/>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3</a:t>
            </a:fld>
            <a:endParaRPr/>
          </a:p>
        </p:txBody>
      </p:sp>
      <p:pic>
        <p:nvPicPr>
          <p:cNvPr id="75" name="Google Shape;75;p3"/>
          <p:cNvPicPr preferRelativeResize="0"/>
          <p:nvPr/>
        </p:nvPicPr>
        <p:blipFill rotWithShape="1">
          <a:blip r:embed="rId3">
            <a:alphaModFix/>
          </a:blip>
          <a:srcRect/>
          <a:stretch/>
        </p:blipFill>
        <p:spPr>
          <a:xfrm>
            <a:off x="576297" y="875075"/>
            <a:ext cx="241300" cy="368300"/>
          </a:xfrm>
          <a:prstGeom prst="rect">
            <a:avLst/>
          </a:prstGeom>
          <a:noFill/>
          <a:ln>
            <a:noFill/>
          </a:ln>
        </p:spPr>
      </p:pic>
      <p:pic>
        <p:nvPicPr>
          <p:cNvPr id="76" name="Google Shape;76;p3"/>
          <p:cNvPicPr preferRelativeResize="0"/>
          <p:nvPr/>
        </p:nvPicPr>
        <p:blipFill rotWithShape="1">
          <a:blip r:embed="rId4">
            <a:alphaModFix/>
          </a:blip>
          <a:srcRect/>
          <a:stretch/>
        </p:blipFill>
        <p:spPr>
          <a:xfrm>
            <a:off x="3281621" y="1375875"/>
            <a:ext cx="2921000" cy="28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8"/>
          <p:cNvSpPr txBox="1">
            <a:spLocks noGrp="1"/>
          </p:cNvSpPr>
          <p:nvPr>
            <p:ph type="title"/>
          </p:nvPr>
        </p:nvSpPr>
        <p:spPr>
          <a:xfrm>
            <a:off x="1044475" y="834444"/>
            <a:ext cx="7642522" cy="633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IN" sz="2000">
                <a:solidFill>
                  <a:schemeClr val="dk1"/>
                </a:solidFill>
              </a:rPr>
              <a:t>The equation for the estimation of carbon emission is as follows:</a:t>
            </a:r>
            <a:endParaRPr sz="2000">
              <a:solidFill>
                <a:schemeClr val="dk1"/>
              </a:solidFill>
            </a:endParaRPr>
          </a:p>
        </p:txBody>
      </p:sp>
      <p:sp>
        <p:nvSpPr>
          <p:cNvPr id="420" name="Google Shape;420;p28"/>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30</a:t>
            </a:fld>
            <a:endParaRPr/>
          </a:p>
        </p:txBody>
      </p:sp>
      <p:grpSp>
        <p:nvGrpSpPr>
          <p:cNvPr id="421" name="Google Shape;421;p28"/>
          <p:cNvGrpSpPr/>
          <p:nvPr/>
        </p:nvGrpSpPr>
        <p:grpSpPr>
          <a:xfrm>
            <a:off x="457003" y="897502"/>
            <a:ext cx="435022" cy="323445"/>
            <a:chOff x="5610166" y="3007275"/>
            <a:chExt cx="517575" cy="384825"/>
          </a:xfrm>
        </p:grpSpPr>
        <p:sp>
          <p:nvSpPr>
            <p:cNvPr id="422" name="Google Shape;422;p28"/>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8"/>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4" name="Google Shape;424;p28"/>
          <p:cNvSpPr txBox="1"/>
          <p:nvPr/>
        </p:nvSpPr>
        <p:spPr>
          <a:xfrm>
            <a:off x="4613118" y="4432549"/>
            <a:ext cx="3964060"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0" i="0" u="none" strike="noStrike" cap="none">
                <a:solidFill>
                  <a:srgbClr val="000000"/>
                </a:solidFill>
                <a:latin typeface="Arial"/>
                <a:ea typeface="Arial"/>
                <a:cs typeface="Arial"/>
                <a:sym typeface="Arial"/>
              </a:rPr>
              <a:t>Source:</a:t>
            </a:r>
            <a:endParaRPr sz="900" b="0" i="0" u="none" strike="noStrike" cap="none">
              <a:solidFill>
                <a:srgbClr val="0070C0"/>
              </a:solidFill>
              <a:latin typeface="Arial"/>
              <a:ea typeface="Arial"/>
              <a:cs typeface="Arial"/>
              <a:sym typeface="Arial"/>
            </a:endParaRPr>
          </a:p>
        </p:txBody>
      </p:sp>
      <p:sp>
        <p:nvSpPr>
          <p:cNvPr id="425" name="Google Shape;425;p28"/>
          <p:cNvSpPr txBox="1">
            <a:spLocks noGrp="1"/>
          </p:cNvSpPr>
          <p:nvPr>
            <p:ph type="body" idx="1"/>
          </p:nvPr>
        </p:nvSpPr>
        <p:spPr>
          <a:xfrm>
            <a:off x="0" y="1744735"/>
            <a:ext cx="9232776" cy="3009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Char char="●"/>
            </a:pPr>
            <a:r>
              <a:rPr lang="en-I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181fdc01e2b_0_1"/>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t>Results</a:t>
            </a:r>
            <a:endParaRPr/>
          </a:p>
        </p:txBody>
      </p:sp>
      <p:sp>
        <p:nvSpPr>
          <p:cNvPr id="431" name="Google Shape;431;g181fdc01e2b_0_1"/>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a:t>An understandings of the outcomes of our study</a:t>
            </a:r>
            <a:endParaRPr/>
          </a:p>
        </p:txBody>
      </p:sp>
      <p:sp>
        <p:nvSpPr>
          <p:cNvPr id="432" name="Google Shape;432;g181fdc01e2b_0_1"/>
          <p:cNvSpPr txBox="1"/>
          <p:nvPr/>
        </p:nvSpPr>
        <p:spPr>
          <a:xfrm>
            <a:off x="719328" y="1840993"/>
            <a:ext cx="1460836"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600" b="1" dirty="0">
                <a:solidFill>
                  <a:srgbClr val="1AB6D1"/>
                </a:solidFill>
                <a:latin typeface="Red Hat Text"/>
                <a:ea typeface="Red Hat Text"/>
                <a:cs typeface="Red Hat Text"/>
                <a:sym typeface="Red Hat Text"/>
              </a:rPr>
              <a:t>6</a:t>
            </a:r>
            <a:endParaRPr sz="9600" b="1" dirty="0">
              <a:solidFill>
                <a:srgbClr val="1AB6D1"/>
              </a:solidFill>
              <a:latin typeface="Red Hat Text"/>
              <a:ea typeface="Red Hat Text"/>
              <a:cs typeface="Red Hat Text"/>
              <a:sym typeface="Red Hat Tex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CBAD-73C7-33D6-D72C-ED6303222B34}"/>
              </a:ext>
            </a:extLst>
          </p:cNvPr>
          <p:cNvSpPr>
            <a:spLocks noGrp="1"/>
          </p:cNvSpPr>
          <p:nvPr>
            <p:ph type="title"/>
          </p:nvPr>
        </p:nvSpPr>
        <p:spPr>
          <a:xfrm>
            <a:off x="1131888" y="742574"/>
            <a:ext cx="7207500" cy="487083"/>
          </a:xfrm>
        </p:spPr>
        <p:txBody>
          <a:bodyPr/>
          <a:lstStyle/>
          <a:p>
            <a:r>
              <a:rPr lang="en-US" dirty="0"/>
              <a:t>A. Carbon Emission Per Capita</a:t>
            </a:r>
            <a:endParaRPr lang="en-IN" dirty="0"/>
          </a:p>
        </p:txBody>
      </p:sp>
      <p:sp>
        <p:nvSpPr>
          <p:cNvPr id="4" name="Slide Number Placeholder 3">
            <a:extLst>
              <a:ext uri="{FF2B5EF4-FFF2-40B4-BE49-F238E27FC236}">
                <a16:creationId xmlns:a16="http://schemas.microsoft.com/office/drawing/2014/main" id="{8BDD8CAE-512B-EAFF-1744-18C82C0BAB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32</a:t>
            </a:fld>
            <a:endParaRPr lang="en-IN"/>
          </a:p>
        </p:txBody>
      </p:sp>
      <p:sp>
        <p:nvSpPr>
          <p:cNvPr id="5" name="Google Shape;1011;p47">
            <a:extLst>
              <a:ext uri="{FF2B5EF4-FFF2-40B4-BE49-F238E27FC236}">
                <a16:creationId xmlns:a16="http://schemas.microsoft.com/office/drawing/2014/main" id="{7E5C015D-C042-B4C1-DFA9-BF53924ABC01}"/>
              </a:ext>
            </a:extLst>
          </p:cNvPr>
          <p:cNvSpPr/>
          <p:nvPr/>
        </p:nvSpPr>
        <p:spPr>
          <a:xfrm>
            <a:off x="549477" y="888792"/>
            <a:ext cx="344252"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8" name="Google Shape;380;p24">
            <a:extLst>
              <a:ext uri="{FF2B5EF4-FFF2-40B4-BE49-F238E27FC236}">
                <a16:creationId xmlns:a16="http://schemas.microsoft.com/office/drawing/2014/main" id="{095983A9-5208-997E-B37A-62A20E647FDB}"/>
              </a:ext>
            </a:extLst>
          </p:cNvPr>
          <p:cNvGraphicFramePr/>
          <p:nvPr>
            <p:extLst>
              <p:ext uri="{D42A27DB-BD31-4B8C-83A1-F6EECF244321}">
                <p14:modId xmlns:p14="http://schemas.microsoft.com/office/powerpoint/2010/main" val="1418736187"/>
              </p:ext>
            </p:extLst>
          </p:nvPr>
        </p:nvGraphicFramePr>
        <p:xfrm>
          <a:off x="889663" y="1158241"/>
          <a:ext cx="7207499" cy="3229771"/>
        </p:xfrm>
        <a:graphic>
          <a:graphicData uri="http://schemas.openxmlformats.org/drawingml/2006/table">
            <a:tbl>
              <a:tblPr firstRow="1" firstCol="1" bandRow="1">
                <a:noFill/>
                <a:tableStyleId>{77BDC45E-2D4E-42B2-BC3C-4CF4D1D81E05}</a:tableStyleId>
              </a:tblPr>
              <a:tblGrid>
                <a:gridCol w="502513">
                  <a:extLst>
                    <a:ext uri="{9D8B030D-6E8A-4147-A177-3AD203B41FA5}">
                      <a16:colId xmlns:a16="http://schemas.microsoft.com/office/drawing/2014/main" val="20000"/>
                    </a:ext>
                  </a:extLst>
                </a:gridCol>
                <a:gridCol w="812463">
                  <a:extLst>
                    <a:ext uri="{9D8B030D-6E8A-4147-A177-3AD203B41FA5}">
                      <a16:colId xmlns:a16="http://schemas.microsoft.com/office/drawing/2014/main" val="20001"/>
                    </a:ext>
                  </a:extLst>
                </a:gridCol>
                <a:gridCol w="662114">
                  <a:extLst>
                    <a:ext uri="{9D8B030D-6E8A-4147-A177-3AD203B41FA5}">
                      <a16:colId xmlns:a16="http://schemas.microsoft.com/office/drawing/2014/main" val="20002"/>
                    </a:ext>
                  </a:extLst>
                </a:gridCol>
                <a:gridCol w="1102123">
                  <a:extLst>
                    <a:ext uri="{9D8B030D-6E8A-4147-A177-3AD203B41FA5}">
                      <a16:colId xmlns:a16="http://schemas.microsoft.com/office/drawing/2014/main" val="20003"/>
                    </a:ext>
                  </a:extLst>
                </a:gridCol>
                <a:gridCol w="1102123">
                  <a:extLst>
                    <a:ext uri="{9D8B030D-6E8A-4147-A177-3AD203B41FA5}">
                      <a16:colId xmlns:a16="http://schemas.microsoft.com/office/drawing/2014/main" val="20004"/>
                    </a:ext>
                  </a:extLst>
                </a:gridCol>
                <a:gridCol w="1008972">
                  <a:extLst>
                    <a:ext uri="{9D8B030D-6E8A-4147-A177-3AD203B41FA5}">
                      <a16:colId xmlns:a16="http://schemas.microsoft.com/office/drawing/2014/main" val="20005"/>
                    </a:ext>
                  </a:extLst>
                </a:gridCol>
                <a:gridCol w="924395">
                  <a:extLst>
                    <a:ext uri="{9D8B030D-6E8A-4147-A177-3AD203B41FA5}">
                      <a16:colId xmlns:a16="http://schemas.microsoft.com/office/drawing/2014/main" val="20006"/>
                    </a:ext>
                  </a:extLst>
                </a:gridCol>
                <a:gridCol w="1092796">
                  <a:extLst>
                    <a:ext uri="{9D8B030D-6E8A-4147-A177-3AD203B41FA5}">
                      <a16:colId xmlns:a16="http://schemas.microsoft.com/office/drawing/2014/main" val="20007"/>
                    </a:ext>
                  </a:extLst>
                </a:gridCol>
              </a:tblGrid>
              <a:tr h="199805">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750" b="1" u="none" strike="noStrike" cap="none" dirty="0">
                          <a:solidFill>
                            <a:schemeClr val="dk1"/>
                          </a:solidFill>
                        </a:rPr>
                        <a:t>Sr.no</a:t>
                      </a:r>
                      <a:endParaRPr sz="750" b="1"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Dishes</a:t>
                      </a:r>
                      <a:endParaRPr sz="800" b="1"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6">
                  <a:txBody>
                    <a:bodyPr/>
                    <a:lstStyle/>
                    <a:p>
                      <a:pPr marL="114300" marR="0" lvl="0" indent="0" algn="ctr" rtl="0">
                        <a:lnSpc>
                          <a:spcPct val="100000"/>
                        </a:lnSpc>
                        <a:spcBef>
                          <a:spcPts val="0"/>
                        </a:spcBef>
                        <a:spcAft>
                          <a:spcPts val="0"/>
                        </a:spcAft>
                        <a:buClr>
                          <a:schemeClr val="accent1"/>
                        </a:buClr>
                        <a:buSzPts val="1800"/>
                        <a:buFont typeface="Red Hat Text"/>
                        <a:buNone/>
                      </a:pPr>
                      <a:r>
                        <a:rPr lang="en-IN" sz="800" b="1" u="none" strike="noStrike" cap="none">
                          <a:solidFill>
                            <a:schemeClr val="dk1"/>
                          </a:solidFill>
                        </a:rPr>
                        <a:t>Ingredients (per kg)</a:t>
                      </a:r>
                      <a:endParaRPr sz="800" b="1"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824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1</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Yangzhou fried 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Prawns</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Eggs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Vegetables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Oil</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Ham(pork)</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0.2744315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0.609949</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0.104608</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0.011978</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0.0324</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0.348373</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824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2</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Vegetable curry, chapati</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Wheat</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Vegetable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Tomato</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Potato</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Oil</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0.1256</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0.11342</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0.0375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0.15675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0.0345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0.027</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1651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3</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Burgers, Fries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Wheat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Beef</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Tomato</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Potatoes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Cheese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0.16485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15.0409726</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0.0609862</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0.01459</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0.039123</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0.9552</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11651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4</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Nasi Goreng</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Oil</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Chicken</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Eggs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US" sz="800" b="0" i="0" u="none" strike="noStrike" cap="none" dirty="0">
                          <a:solidFill>
                            <a:schemeClr val="dk1"/>
                          </a:solidFill>
                          <a:latin typeface="Red Hat Text"/>
                          <a:ea typeface="Red Hat Text"/>
                          <a:cs typeface="Red Hat Text"/>
                          <a:sym typeface="Red Hat Text"/>
                        </a:rPr>
                        <a:t>0</a:t>
                      </a:r>
                      <a:r>
                        <a:rPr lang="en-IN" sz="800" b="0" i="0" u="none" strike="noStrike" cap="none" dirty="0">
                          <a:solidFill>
                            <a:schemeClr val="dk1"/>
                          </a:solidFill>
                          <a:latin typeface="Red Hat Text"/>
                          <a:ea typeface="Red Hat Text"/>
                          <a:cs typeface="Red Hat Text"/>
                          <a:sym typeface="Red Hat Text"/>
                        </a:rPr>
                        <a:t>.6007</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0.0306</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0.370125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0.02335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0.0375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 -</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11651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Pakistani nihari</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Beef</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Oil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Wheat</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11.29098</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0.10188</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0.03125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0.011147</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 -</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11651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6</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Jollof 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Chicken</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Onions </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0.2503125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0.42935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0.0392995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23824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7</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Feijoada with 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Tomato</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Olive oil</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Pork</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Beans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0.0812</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0.017765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0.077506</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0.74315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0.697977</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0.081192968</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23824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8</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Fish curry with rice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Rice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Fish</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Radish</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1.78</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1.02225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0.03225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0.000085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r h="11651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9</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Pelmeni</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Wheat</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Eggs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Beef</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Pork</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Onions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7"/>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0.0375</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0.002335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1.12800372</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0.13958309</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0.007085</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8"/>
                  </a:ext>
                </a:extLst>
              </a:tr>
              <a:tr h="116514">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10</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Tacos</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Beef</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Tomato </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Wheat </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Cheese</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9"/>
                  </a:ext>
                </a:extLst>
              </a:tr>
              <a:tr h="117581">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a:solidFill>
                            <a:schemeClr val="dk1"/>
                          </a:solidFill>
                        </a:rPr>
                        <a:t> </a:t>
                      </a: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endParaRPr sz="800" b="0" i="0" u="none" strike="noStrike" cap="none">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4.4766</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0.047400364</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0.06541719</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i="0" u="none" strike="noStrike" cap="none" dirty="0">
                          <a:solidFill>
                            <a:schemeClr val="dk1"/>
                          </a:solidFill>
                          <a:latin typeface="Red Hat Text"/>
                          <a:ea typeface="Red Hat Text"/>
                          <a:cs typeface="Red Hat Text"/>
                          <a:sym typeface="Red Hat Text"/>
                        </a:rPr>
                        <a:t>0.27077532</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 </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800"/>
                        <a:buFont typeface="Arial"/>
                        <a:buNone/>
                      </a:pPr>
                      <a:r>
                        <a:rPr lang="en-IN" sz="800" b="0" u="none" strike="noStrike" cap="none" dirty="0">
                          <a:solidFill>
                            <a:schemeClr val="dk1"/>
                          </a:solidFill>
                        </a:rPr>
                        <a:t> -</a:t>
                      </a:r>
                      <a:endParaRPr sz="800" b="0" i="0" u="none" strike="noStrike" cap="none" dirty="0">
                        <a:solidFill>
                          <a:schemeClr val="dk1"/>
                        </a:solidFill>
                        <a:latin typeface="Red Hat Text"/>
                        <a:ea typeface="Red Hat Text"/>
                        <a:cs typeface="Red Hat Text"/>
                        <a:sym typeface="Red Hat Text"/>
                      </a:endParaRPr>
                    </a:p>
                  </a:txBody>
                  <a:tcPr marL="49450" marR="4945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20"/>
                  </a:ext>
                </a:extLst>
              </a:tr>
            </a:tbl>
          </a:graphicData>
        </a:graphic>
      </p:graphicFrame>
      <p:sp>
        <p:nvSpPr>
          <p:cNvPr id="11" name="TextBox 10">
            <a:extLst>
              <a:ext uri="{FF2B5EF4-FFF2-40B4-BE49-F238E27FC236}">
                <a16:creationId xmlns:a16="http://schemas.microsoft.com/office/drawing/2014/main" id="{63D6F3E5-3E16-BD15-4F1F-B231BFCB10D4}"/>
              </a:ext>
            </a:extLst>
          </p:cNvPr>
          <p:cNvSpPr txBox="1"/>
          <p:nvPr/>
        </p:nvSpPr>
        <p:spPr>
          <a:xfrm>
            <a:off x="889663" y="4349684"/>
            <a:ext cx="5038559" cy="307777"/>
          </a:xfrm>
          <a:prstGeom prst="rect">
            <a:avLst/>
          </a:prstGeom>
          <a:noFill/>
        </p:spPr>
        <p:txBody>
          <a:bodyPr wrap="none" rtlCol="0">
            <a:spAutoFit/>
          </a:bodyPr>
          <a:lstStyle/>
          <a:p>
            <a:r>
              <a:rPr lang="en-US" dirty="0">
                <a:solidFill>
                  <a:schemeClr val="tx1">
                    <a:lumMod val="50000"/>
                    <a:lumOff val="50000"/>
                  </a:schemeClr>
                </a:solidFill>
              </a:rPr>
              <a:t>The equation is used to find emission CO2 per products used</a:t>
            </a:r>
            <a:endParaRPr lang="en-IN" dirty="0">
              <a:solidFill>
                <a:schemeClr val="tx1">
                  <a:lumMod val="50000"/>
                  <a:lumOff val="50000"/>
                </a:schemeClr>
              </a:solidFill>
            </a:endParaRPr>
          </a:p>
        </p:txBody>
      </p:sp>
    </p:spTree>
    <p:extLst>
      <p:ext uri="{BB962C8B-B14F-4D97-AF65-F5344CB8AC3E}">
        <p14:creationId xmlns:p14="http://schemas.microsoft.com/office/powerpoint/2010/main" val="1402653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CBAD-73C7-33D6-D72C-ED6303222B34}"/>
              </a:ext>
            </a:extLst>
          </p:cNvPr>
          <p:cNvSpPr>
            <a:spLocks noGrp="1"/>
          </p:cNvSpPr>
          <p:nvPr>
            <p:ph type="title"/>
          </p:nvPr>
        </p:nvSpPr>
        <p:spPr/>
        <p:txBody>
          <a:bodyPr/>
          <a:lstStyle/>
          <a:p>
            <a:r>
              <a:rPr lang="en-US" dirty="0"/>
              <a:t>B. Country-wise fraction of Emission</a:t>
            </a:r>
            <a:endParaRPr lang="en-IN" dirty="0"/>
          </a:p>
        </p:txBody>
      </p:sp>
      <p:sp>
        <p:nvSpPr>
          <p:cNvPr id="4" name="Slide Number Placeholder 3">
            <a:extLst>
              <a:ext uri="{FF2B5EF4-FFF2-40B4-BE49-F238E27FC236}">
                <a16:creationId xmlns:a16="http://schemas.microsoft.com/office/drawing/2014/main" id="{8BDD8CAE-512B-EAFF-1744-18C82C0BAB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33</a:t>
            </a:fld>
            <a:endParaRPr lang="en-IN"/>
          </a:p>
        </p:txBody>
      </p:sp>
      <p:sp>
        <p:nvSpPr>
          <p:cNvPr id="5" name="Google Shape;1011;p47">
            <a:extLst>
              <a:ext uri="{FF2B5EF4-FFF2-40B4-BE49-F238E27FC236}">
                <a16:creationId xmlns:a16="http://schemas.microsoft.com/office/drawing/2014/main" id="{7E5C015D-C042-B4C1-DFA9-BF53924ABC01}"/>
              </a:ext>
            </a:extLst>
          </p:cNvPr>
          <p:cNvSpPr/>
          <p:nvPr/>
        </p:nvSpPr>
        <p:spPr>
          <a:xfrm>
            <a:off x="549477" y="888792"/>
            <a:ext cx="344252"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Picture 12" descr="Chart, pie chart&#10;&#10;Description automatically generated">
            <a:extLst>
              <a:ext uri="{FF2B5EF4-FFF2-40B4-BE49-F238E27FC236}">
                <a16:creationId xmlns:a16="http://schemas.microsoft.com/office/drawing/2014/main" id="{139D26A4-74F3-9851-399D-DA121B73021F}"/>
              </a:ext>
            </a:extLst>
          </p:cNvPr>
          <p:cNvPicPr>
            <a:picLocks noGrp="1" noRot="1" noChangeAspect="1" noMove="1" noResize="1" noEditPoints="1" noAdjustHandles="1" noChangeArrowheads="1" noChangeShapeType="1" noCrop="1"/>
          </p:cNvPicPr>
          <p:nvPr/>
        </p:nvPicPr>
        <p:blipFill rotWithShape="1">
          <a:blip r:embed="rId2"/>
          <a:srcRect l="9994" r="10360"/>
          <a:stretch/>
        </p:blipFill>
        <p:spPr>
          <a:xfrm>
            <a:off x="916399" y="1686127"/>
            <a:ext cx="2350732" cy="1771246"/>
          </a:xfrm>
          <a:prstGeom prst="rect">
            <a:avLst/>
          </a:prstGeom>
        </p:spPr>
      </p:pic>
      <p:pic>
        <p:nvPicPr>
          <p:cNvPr id="15" name="Picture 14" descr="Chart, pie chart&#10;&#10;Description automatically generated">
            <a:extLst>
              <a:ext uri="{FF2B5EF4-FFF2-40B4-BE49-F238E27FC236}">
                <a16:creationId xmlns:a16="http://schemas.microsoft.com/office/drawing/2014/main" id="{71C87F46-8D5B-08D6-72DA-1DE4333E3641}"/>
              </a:ext>
            </a:extLst>
          </p:cNvPr>
          <p:cNvPicPr>
            <a:picLocks noChangeAspect="1"/>
          </p:cNvPicPr>
          <p:nvPr/>
        </p:nvPicPr>
        <p:blipFill rotWithShape="1">
          <a:blip r:embed="rId3"/>
          <a:srcRect l="10177" r="10177"/>
          <a:stretch/>
        </p:blipFill>
        <p:spPr>
          <a:xfrm>
            <a:off x="3472859" y="1686127"/>
            <a:ext cx="2350732" cy="1771246"/>
          </a:xfrm>
          <a:prstGeom prst="rect">
            <a:avLst/>
          </a:prstGeom>
        </p:spPr>
      </p:pic>
      <p:pic>
        <p:nvPicPr>
          <p:cNvPr id="3" name="Picture 2" descr="Chart, pie chart&#10;&#10;Description automatically generated">
            <a:extLst>
              <a:ext uri="{FF2B5EF4-FFF2-40B4-BE49-F238E27FC236}">
                <a16:creationId xmlns:a16="http://schemas.microsoft.com/office/drawing/2014/main" id="{9AB20591-95F1-5174-52F4-AA5D21FA020C}"/>
              </a:ext>
            </a:extLst>
          </p:cNvPr>
          <p:cNvPicPr>
            <a:picLocks noChangeAspect="1"/>
          </p:cNvPicPr>
          <p:nvPr/>
        </p:nvPicPr>
        <p:blipFill rotWithShape="1">
          <a:blip r:embed="rId4"/>
          <a:srcRect l="7551" r="13674"/>
          <a:stretch/>
        </p:blipFill>
        <p:spPr>
          <a:xfrm>
            <a:off x="6045568" y="1686119"/>
            <a:ext cx="2373665" cy="1810120"/>
          </a:xfrm>
          <a:prstGeom prst="rect">
            <a:avLst/>
          </a:prstGeom>
        </p:spPr>
      </p:pic>
      <p:sp>
        <p:nvSpPr>
          <p:cNvPr id="7" name="TextBox 6">
            <a:extLst>
              <a:ext uri="{FF2B5EF4-FFF2-40B4-BE49-F238E27FC236}">
                <a16:creationId xmlns:a16="http://schemas.microsoft.com/office/drawing/2014/main" id="{E0E097AC-92D2-58DA-3CE9-F56D25352043}"/>
              </a:ext>
            </a:extLst>
          </p:cNvPr>
          <p:cNvSpPr txBox="1"/>
          <p:nvPr/>
        </p:nvSpPr>
        <p:spPr>
          <a:xfrm>
            <a:off x="716453" y="3524387"/>
            <a:ext cx="6515947" cy="523220"/>
          </a:xfrm>
          <a:prstGeom prst="rect">
            <a:avLst/>
          </a:prstGeom>
          <a:noFill/>
        </p:spPr>
        <p:txBody>
          <a:bodyPr wrap="square" rtlCol="0">
            <a:spAutoFit/>
          </a:bodyPr>
          <a:lstStyle/>
          <a:p>
            <a:r>
              <a:rPr lang="en-US" dirty="0"/>
              <a:t>By comparing the plots we can see that the Rice would emit more CO2 than Wheat based products.</a:t>
            </a:r>
            <a:endParaRPr lang="en-IN" dirty="0"/>
          </a:p>
        </p:txBody>
      </p:sp>
    </p:spTree>
    <p:extLst>
      <p:ext uri="{BB962C8B-B14F-4D97-AF65-F5344CB8AC3E}">
        <p14:creationId xmlns:p14="http://schemas.microsoft.com/office/powerpoint/2010/main" val="985623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DD8CAE-512B-EAFF-1744-18C82C0BAB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34</a:t>
            </a:fld>
            <a:endParaRPr lang="en-IN"/>
          </a:p>
        </p:txBody>
      </p:sp>
      <p:sp>
        <p:nvSpPr>
          <p:cNvPr id="5" name="Google Shape;1011;p47">
            <a:extLst>
              <a:ext uri="{FF2B5EF4-FFF2-40B4-BE49-F238E27FC236}">
                <a16:creationId xmlns:a16="http://schemas.microsoft.com/office/drawing/2014/main" id="{7E5C015D-C042-B4C1-DFA9-BF53924ABC01}"/>
              </a:ext>
            </a:extLst>
          </p:cNvPr>
          <p:cNvSpPr/>
          <p:nvPr/>
        </p:nvSpPr>
        <p:spPr>
          <a:xfrm>
            <a:off x="549477" y="888792"/>
            <a:ext cx="344252"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descr="Chart, pie chart&#10;&#10;Description automatically generated">
            <a:extLst>
              <a:ext uri="{FF2B5EF4-FFF2-40B4-BE49-F238E27FC236}">
                <a16:creationId xmlns:a16="http://schemas.microsoft.com/office/drawing/2014/main" id="{5EEF40CE-DF5F-6063-0C71-4DD5B6756CE0}"/>
              </a:ext>
            </a:extLst>
          </p:cNvPr>
          <p:cNvPicPr>
            <a:picLocks noChangeAspect="1"/>
          </p:cNvPicPr>
          <p:nvPr/>
        </p:nvPicPr>
        <p:blipFill rotWithShape="1">
          <a:blip r:embed="rId3"/>
          <a:srcRect l="9654" r="9654"/>
          <a:stretch/>
        </p:blipFill>
        <p:spPr>
          <a:xfrm>
            <a:off x="893729" y="1421965"/>
            <a:ext cx="2402388" cy="1810114"/>
          </a:xfrm>
          <a:prstGeom prst="rect">
            <a:avLst/>
          </a:prstGeom>
        </p:spPr>
      </p:pic>
      <p:pic>
        <p:nvPicPr>
          <p:cNvPr id="8" name="Picture 7" descr="Chart, pie chart&#10;&#10;Description automatically generated">
            <a:extLst>
              <a:ext uri="{FF2B5EF4-FFF2-40B4-BE49-F238E27FC236}">
                <a16:creationId xmlns:a16="http://schemas.microsoft.com/office/drawing/2014/main" id="{A94F6D72-BED9-92BA-E2DC-74DC66095021}"/>
              </a:ext>
            </a:extLst>
          </p:cNvPr>
          <p:cNvPicPr>
            <a:picLocks noChangeAspect="1"/>
          </p:cNvPicPr>
          <p:nvPr/>
        </p:nvPicPr>
        <p:blipFill rotWithShape="1">
          <a:blip r:embed="rId4"/>
          <a:srcRect l="12517" r="9897"/>
          <a:stretch/>
        </p:blipFill>
        <p:spPr>
          <a:xfrm>
            <a:off x="3484010" y="1421965"/>
            <a:ext cx="2373665" cy="1810114"/>
          </a:xfrm>
          <a:prstGeom prst="rect">
            <a:avLst/>
          </a:prstGeom>
        </p:spPr>
      </p:pic>
      <p:pic>
        <p:nvPicPr>
          <p:cNvPr id="9" name="Picture 8" descr="Chart, pie chart&#10;&#10;Description automatically generated">
            <a:extLst>
              <a:ext uri="{FF2B5EF4-FFF2-40B4-BE49-F238E27FC236}">
                <a16:creationId xmlns:a16="http://schemas.microsoft.com/office/drawing/2014/main" id="{8305FE5B-AF6A-5E8A-BBE0-85CF0F0F9DD5}"/>
              </a:ext>
            </a:extLst>
          </p:cNvPr>
          <p:cNvPicPr>
            <a:picLocks noChangeAspect="1"/>
          </p:cNvPicPr>
          <p:nvPr/>
        </p:nvPicPr>
        <p:blipFill rotWithShape="1">
          <a:blip r:embed="rId5"/>
          <a:srcRect l="10178" r="10177"/>
          <a:stretch/>
        </p:blipFill>
        <p:spPr>
          <a:xfrm>
            <a:off x="6045568" y="1441399"/>
            <a:ext cx="2322635" cy="1771246"/>
          </a:xfrm>
          <a:prstGeom prst="rect">
            <a:avLst/>
          </a:prstGeom>
        </p:spPr>
      </p:pic>
      <p:sp>
        <p:nvSpPr>
          <p:cNvPr id="11" name="TextBox 10">
            <a:extLst>
              <a:ext uri="{FF2B5EF4-FFF2-40B4-BE49-F238E27FC236}">
                <a16:creationId xmlns:a16="http://schemas.microsoft.com/office/drawing/2014/main" id="{C0053D6F-9117-9453-E8B9-2F27FC951DB8}"/>
              </a:ext>
            </a:extLst>
          </p:cNvPr>
          <p:cNvSpPr txBox="1"/>
          <p:nvPr/>
        </p:nvSpPr>
        <p:spPr>
          <a:xfrm>
            <a:off x="893729" y="3424387"/>
            <a:ext cx="8729990" cy="430887"/>
          </a:xfrm>
          <a:prstGeom prst="rect">
            <a:avLst/>
          </a:prstGeom>
          <a:noFill/>
        </p:spPr>
        <p:txBody>
          <a:bodyPr wrap="square" rtlCol="0">
            <a:spAutoFit/>
          </a:bodyPr>
          <a:lstStyle/>
          <a:p>
            <a:r>
              <a:rPr lang="en-US" sz="1100" dirty="0"/>
              <a:t>In the Nigerian Dish Jollof Rice, the weight of rice is almost same, but the emission caused by chicken is almost double.</a:t>
            </a:r>
          </a:p>
          <a:p>
            <a:r>
              <a:rPr lang="en-US" sz="1100" dirty="0"/>
              <a:t>The same trend is seen in the Indonesian dish Nasi </a:t>
            </a:r>
            <a:r>
              <a:rPr lang="en-US" sz="1100" dirty="0" err="1"/>
              <a:t>Gerong</a:t>
            </a:r>
            <a:r>
              <a:rPr lang="en-US" sz="1100" dirty="0"/>
              <a:t>.</a:t>
            </a:r>
            <a:endParaRPr lang="en-IN" sz="1100" dirty="0"/>
          </a:p>
        </p:txBody>
      </p:sp>
    </p:spTree>
    <p:extLst>
      <p:ext uri="{BB962C8B-B14F-4D97-AF65-F5344CB8AC3E}">
        <p14:creationId xmlns:p14="http://schemas.microsoft.com/office/powerpoint/2010/main" val="1850911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DD8CAE-512B-EAFF-1744-18C82C0BAB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35</a:t>
            </a:fld>
            <a:endParaRPr lang="en-IN"/>
          </a:p>
        </p:txBody>
      </p:sp>
      <p:sp>
        <p:nvSpPr>
          <p:cNvPr id="5" name="Google Shape;1011;p47">
            <a:extLst>
              <a:ext uri="{FF2B5EF4-FFF2-40B4-BE49-F238E27FC236}">
                <a16:creationId xmlns:a16="http://schemas.microsoft.com/office/drawing/2014/main" id="{7E5C015D-C042-B4C1-DFA9-BF53924ABC01}"/>
              </a:ext>
            </a:extLst>
          </p:cNvPr>
          <p:cNvSpPr/>
          <p:nvPr/>
        </p:nvSpPr>
        <p:spPr>
          <a:xfrm>
            <a:off x="549477" y="888792"/>
            <a:ext cx="344252"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descr="Chart, pie chart&#10;&#10;Description automatically generated">
            <a:extLst>
              <a:ext uri="{FF2B5EF4-FFF2-40B4-BE49-F238E27FC236}">
                <a16:creationId xmlns:a16="http://schemas.microsoft.com/office/drawing/2014/main" id="{29C0968D-BB89-4796-39AA-B7F32957D15C}"/>
              </a:ext>
            </a:extLst>
          </p:cNvPr>
          <p:cNvPicPr>
            <a:picLocks noChangeAspect="1"/>
          </p:cNvPicPr>
          <p:nvPr/>
        </p:nvPicPr>
        <p:blipFill rotWithShape="1">
          <a:blip r:embed="rId3"/>
          <a:srcRect l="10738" r="10738"/>
          <a:stretch/>
        </p:blipFill>
        <p:spPr>
          <a:xfrm>
            <a:off x="1028299" y="674243"/>
            <a:ext cx="2229942" cy="1680185"/>
          </a:xfrm>
          <a:prstGeom prst="rect">
            <a:avLst/>
          </a:prstGeom>
        </p:spPr>
      </p:pic>
      <p:pic>
        <p:nvPicPr>
          <p:cNvPr id="10" name="Picture 9" descr="Chart, pie chart&#10;&#10;Description automatically generated">
            <a:extLst>
              <a:ext uri="{FF2B5EF4-FFF2-40B4-BE49-F238E27FC236}">
                <a16:creationId xmlns:a16="http://schemas.microsoft.com/office/drawing/2014/main" id="{EDBEC17E-A416-0F62-F161-CF54CFCA2D5C}"/>
              </a:ext>
            </a:extLst>
          </p:cNvPr>
          <p:cNvPicPr>
            <a:picLocks noChangeAspect="1"/>
          </p:cNvPicPr>
          <p:nvPr/>
        </p:nvPicPr>
        <p:blipFill rotWithShape="1">
          <a:blip r:embed="rId4"/>
          <a:srcRect l="10612" r="10612"/>
          <a:stretch/>
        </p:blipFill>
        <p:spPr>
          <a:xfrm>
            <a:off x="3392811" y="2571750"/>
            <a:ext cx="2237098" cy="1705954"/>
          </a:xfrm>
          <a:prstGeom prst="rect">
            <a:avLst/>
          </a:prstGeom>
        </p:spPr>
      </p:pic>
      <p:pic>
        <p:nvPicPr>
          <p:cNvPr id="12" name="Picture 11" descr="Chart, pie chart&#10;&#10;Description automatically generated">
            <a:extLst>
              <a:ext uri="{FF2B5EF4-FFF2-40B4-BE49-F238E27FC236}">
                <a16:creationId xmlns:a16="http://schemas.microsoft.com/office/drawing/2014/main" id="{DDE88129-A911-1EDA-4BB9-A83B5F8F9A23}"/>
              </a:ext>
            </a:extLst>
          </p:cNvPr>
          <p:cNvPicPr>
            <a:picLocks noChangeAspect="1"/>
          </p:cNvPicPr>
          <p:nvPr/>
        </p:nvPicPr>
        <p:blipFill rotWithShape="1">
          <a:blip r:embed="rId5"/>
          <a:srcRect l="10992" t="3509" r="13158" b="4014"/>
          <a:stretch/>
        </p:blipFill>
        <p:spPr>
          <a:xfrm>
            <a:off x="1025074" y="2571750"/>
            <a:ext cx="2236391" cy="1637970"/>
          </a:xfrm>
          <a:prstGeom prst="rect">
            <a:avLst/>
          </a:prstGeom>
        </p:spPr>
      </p:pic>
      <p:pic>
        <p:nvPicPr>
          <p:cNvPr id="3" name="Picture 2" descr="Chart, pie chart&#10;&#10;Description automatically generated">
            <a:extLst>
              <a:ext uri="{FF2B5EF4-FFF2-40B4-BE49-F238E27FC236}">
                <a16:creationId xmlns:a16="http://schemas.microsoft.com/office/drawing/2014/main" id="{DB9C5F82-DA2F-6AEF-FADF-CB66B16DA40B}"/>
              </a:ext>
            </a:extLst>
          </p:cNvPr>
          <p:cNvPicPr>
            <a:picLocks noChangeAspect="1"/>
          </p:cNvPicPr>
          <p:nvPr/>
        </p:nvPicPr>
        <p:blipFill rotWithShape="1">
          <a:blip r:embed="rId6"/>
          <a:srcRect l="9261" r="9259"/>
          <a:stretch/>
        </p:blipFill>
        <p:spPr>
          <a:xfrm>
            <a:off x="3392811" y="674243"/>
            <a:ext cx="2209093" cy="1628690"/>
          </a:xfrm>
          <a:prstGeom prst="rect">
            <a:avLst/>
          </a:prstGeom>
        </p:spPr>
      </p:pic>
      <p:sp>
        <p:nvSpPr>
          <p:cNvPr id="9" name="TextBox 8">
            <a:extLst>
              <a:ext uri="{FF2B5EF4-FFF2-40B4-BE49-F238E27FC236}">
                <a16:creationId xmlns:a16="http://schemas.microsoft.com/office/drawing/2014/main" id="{8084511F-62D8-698D-AA9A-9E9CA3D81215}"/>
              </a:ext>
            </a:extLst>
          </p:cNvPr>
          <p:cNvSpPr txBox="1"/>
          <p:nvPr/>
        </p:nvSpPr>
        <p:spPr>
          <a:xfrm>
            <a:off x="5761255" y="1059224"/>
            <a:ext cx="3071860" cy="3539430"/>
          </a:xfrm>
          <a:prstGeom prst="rect">
            <a:avLst/>
          </a:prstGeom>
          <a:noFill/>
        </p:spPr>
        <p:txBody>
          <a:bodyPr wrap="square" rtlCol="0">
            <a:spAutoFit/>
          </a:bodyPr>
          <a:lstStyle/>
          <a:p>
            <a:r>
              <a:rPr lang="en-US" dirty="0"/>
              <a:t>In this plots we can see how Beef takes over the whole region.</a:t>
            </a:r>
          </a:p>
          <a:p>
            <a:endParaRPr lang="en-US" dirty="0"/>
          </a:p>
          <a:p>
            <a:r>
              <a:rPr lang="en-US" dirty="0"/>
              <a:t>The life cycle of beef production, including the growing of feed crops, raising and maintaining the cows, transporting them to slaughter, processing and packaging the meat, and transporting it to retailers and consumers, results in significant emissions of greenhouse gases. The primary sources of emissions are enteric fermentation in cows, manure management, and land use changes associated with feed crop production.</a:t>
            </a:r>
            <a:endParaRPr lang="en-IN" dirty="0"/>
          </a:p>
        </p:txBody>
      </p:sp>
    </p:spTree>
    <p:extLst>
      <p:ext uri="{BB962C8B-B14F-4D97-AF65-F5344CB8AC3E}">
        <p14:creationId xmlns:p14="http://schemas.microsoft.com/office/powerpoint/2010/main" val="3411036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CBAD-73C7-33D6-D72C-ED6303222B34}"/>
              </a:ext>
            </a:extLst>
          </p:cNvPr>
          <p:cNvSpPr>
            <a:spLocks noGrp="1"/>
          </p:cNvSpPr>
          <p:nvPr>
            <p:ph type="title"/>
          </p:nvPr>
        </p:nvSpPr>
        <p:spPr/>
        <p:txBody>
          <a:bodyPr/>
          <a:lstStyle/>
          <a:p>
            <a:r>
              <a:rPr lang="en-US" dirty="0"/>
              <a:t>C. Comparison of CO</a:t>
            </a:r>
            <a:r>
              <a:rPr lang="en-US" baseline="-25000" dirty="0"/>
              <a:t>2</a:t>
            </a:r>
            <a:r>
              <a:rPr lang="en-US" dirty="0"/>
              <a:t> Emission among 10 Countries </a:t>
            </a:r>
            <a:endParaRPr lang="en-IN" dirty="0"/>
          </a:p>
        </p:txBody>
      </p:sp>
      <p:sp>
        <p:nvSpPr>
          <p:cNvPr id="4" name="Slide Number Placeholder 3">
            <a:extLst>
              <a:ext uri="{FF2B5EF4-FFF2-40B4-BE49-F238E27FC236}">
                <a16:creationId xmlns:a16="http://schemas.microsoft.com/office/drawing/2014/main" id="{8BDD8CAE-512B-EAFF-1744-18C82C0BAB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36</a:t>
            </a:fld>
            <a:endParaRPr lang="en-IN"/>
          </a:p>
        </p:txBody>
      </p:sp>
      <p:sp>
        <p:nvSpPr>
          <p:cNvPr id="5" name="Google Shape;1011;p47">
            <a:extLst>
              <a:ext uri="{FF2B5EF4-FFF2-40B4-BE49-F238E27FC236}">
                <a16:creationId xmlns:a16="http://schemas.microsoft.com/office/drawing/2014/main" id="{7E5C015D-C042-B4C1-DFA9-BF53924ABC01}"/>
              </a:ext>
            </a:extLst>
          </p:cNvPr>
          <p:cNvSpPr/>
          <p:nvPr/>
        </p:nvSpPr>
        <p:spPr>
          <a:xfrm>
            <a:off x="549477" y="888792"/>
            <a:ext cx="344252"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descr="Timeline&#10;&#10;Description automatically generated">
            <a:extLst>
              <a:ext uri="{FF2B5EF4-FFF2-40B4-BE49-F238E27FC236}">
                <a16:creationId xmlns:a16="http://schemas.microsoft.com/office/drawing/2014/main" id="{8BF97D3C-94DC-57D6-0A27-CA9BEF76F75B}"/>
              </a:ext>
            </a:extLst>
          </p:cNvPr>
          <p:cNvPicPr>
            <a:picLocks noChangeAspect="1"/>
          </p:cNvPicPr>
          <p:nvPr/>
        </p:nvPicPr>
        <p:blipFill>
          <a:blip r:embed="rId2"/>
          <a:stretch>
            <a:fillRect/>
          </a:stretch>
        </p:blipFill>
        <p:spPr>
          <a:xfrm>
            <a:off x="721603" y="1505657"/>
            <a:ext cx="5051388" cy="2471591"/>
          </a:xfrm>
          <a:prstGeom prst="rect">
            <a:avLst/>
          </a:prstGeom>
        </p:spPr>
      </p:pic>
      <p:sp>
        <p:nvSpPr>
          <p:cNvPr id="6" name="TextBox 5">
            <a:extLst>
              <a:ext uri="{FF2B5EF4-FFF2-40B4-BE49-F238E27FC236}">
                <a16:creationId xmlns:a16="http://schemas.microsoft.com/office/drawing/2014/main" id="{62B8E1F9-1940-DE8C-3C4D-B7F3254C4848}"/>
              </a:ext>
            </a:extLst>
          </p:cNvPr>
          <p:cNvSpPr txBox="1"/>
          <p:nvPr/>
        </p:nvSpPr>
        <p:spPr>
          <a:xfrm>
            <a:off x="5772991" y="1570548"/>
            <a:ext cx="2811333" cy="1107996"/>
          </a:xfrm>
          <a:prstGeom prst="rect">
            <a:avLst/>
          </a:prstGeom>
          <a:noFill/>
        </p:spPr>
        <p:txBody>
          <a:bodyPr wrap="square" rtlCol="0">
            <a:spAutoFit/>
          </a:bodyPr>
          <a:lstStyle/>
          <a:p>
            <a:r>
              <a:rPr lang="en-US" sz="1100" dirty="0">
                <a:latin typeface="Red Hat Display" panose="020B0604020202020204" charset="0"/>
                <a:ea typeface="Red Hat Display" panose="020B0604020202020204" charset="0"/>
                <a:cs typeface="Red Hat Display" panose="020B0604020202020204" charset="0"/>
              </a:rPr>
              <a:t> The United States, Pakistan, Brazil, and Mexico all have relatively high per capita beef consumption rates, and the production of beef in these countries can contribute to significant emissions of greenhouse gases. </a:t>
            </a:r>
            <a:endParaRPr lang="en-IN" sz="1100" dirty="0">
              <a:latin typeface="Red Hat Display" panose="020B0604020202020204" charset="0"/>
              <a:ea typeface="Red Hat Display" panose="020B0604020202020204" charset="0"/>
              <a:cs typeface="Red Hat Display" panose="020B0604020202020204" charset="0"/>
            </a:endParaRPr>
          </a:p>
        </p:txBody>
      </p:sp>
      <p:sp>
        <p:nvSpPr>
          <p:cNvPr id="8" name="TextBox 7">
            <a:extLst>
              <a:ext uri="{FF2B5EF4-FFF2-40B4-BE49-F238E27FC236}">
                <a16:creationId xmlns:a16="http://schemas.microsoft.com/office/drawing/2014/main" id="{B5A46C74-9105-3B2A-6C1D-B2939D70D98E}"/>
              </a:ext>
            </a:extLst>
          </p:cNvPr>
          <p:cNvSpPr txBox="1"/>
          <p:nvPr/>
        </p:nvSpPr>
        <p:spPr>
          <a:xfrm>
            <a:off x="5772991" y="2691416"/>
            <a:ext cx="2811333" cy="1954381"/>
          </a:xfrm>
          <a:prstGeom prst="rect">
            <a:avLst/>
          </a:prstGeom>
          <a:noFill/>
        </p:spPr>
        <p:txBody>
          <a:bodyPr wrap="square" rtlCol="0">
            <a:spAutoFit/>
          </a:bodyPr>
          <a:lstStyle/>
          <a:p>
            <a:r>
              <a:rPr lang="en-US" sz="1100" dirty="0">
                <a:latin typeface="Red Hat Display" panose="020B0604020202020204" charset="0"/>
                <a:ea typeface="Red Hat Display" panose="020B0604020202020204" charset="0"/>
                <a:cs typeface="Red Hat Display" panose="020B0604020202020204" charset="0"/>
              </a:rPr>
              <a:t>India and Nigeria, have relatively high populations and also traditionally follow mostly a vegetarian diet. This can contribute to lower emissions of greenhouse gases compared to countries with high meat consumption. The production of plant-based foods typically results in lower emissions compared to animal-based foods, due to the fact that animals require more resources, such as water and feed</a:t>
            </a:r>
            <a:endParaRPr lang="en-IN" sz="1100" dirty="0">
              <a:latin typeface="Red Hat Display" panose="020B0604020202020204" charset="0"/>
              <a:ea typeface="Red Hat Display" panose="020B0604020202020204" charset="0"/>
              <a:cs typeface="Red Hat Display" panose="020B0604020202020204" charset="0"/>
            </a:endParaRPr>
          </a:p>
        </p:txBody>
      </p:sp>
    </p:spTree>
    <p:extLst>
      <p:ext uri="{BB962C8B-B14F-4D97-AF65-F5344CB8AC3E}">
        <p14:creationId xmlns:p14="http://schemas.microsoft.com/office/powerpoint/2010/main" val="1108482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Conclusion and future scope</a:t>
            </a:r>
            <a:endParaRPr dirty="0"/>
          </a:p>
        </p:txBody>
      </p:sp>
      <p:sp>
        <p:nvSpPr>
          <p:cNvPr id="106" name="Google Shape;106;p15"/>
          <p:cNvSpPr txBox="1">
            <a:spLocks noGrp="1"/>
          </p:cNvSpPr>
          <p:nvPr>
            <p:ph type="subTitle" idx="1"/>
          </p:nvPr>
        </p:nvSpPr>
        <p:spPr>
          <a:xfrm>
            <a:off x="2475275" y="2769049"/>
            <a:ext cx="5813400" cy="1022557"/>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a:t>Final statements of our study and discussion of the scope of work in future</a:t>
            </a:r>
            <a:endParaRPr dirty="0"/>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9600" b="1" dirty="0">
                <a:solidFill>
                  <a:schemeClr val="accent4"/>
                </a:solidFill>
                <a:latin typeface="Red Hat Display"/>
                <a:ea typeface="Red Hat Display"/>
                <a:cs typeface="Red Hat Display"/>
                <a:sym typeface="Red Hat Display"/>
              </a:rPr>
              <a:t>7</a:t>
            </a:r>
            <a:endParaRPr sz="9600" b="1" dirty="0">
              <a:solidFill>
                <a:schemeClr val="accent4"/>
              </a:solidFill>
              <a:latin typeface="Red Hat Display"/>
              <a:ea typeface="Red Hat Display"/>
              <a:cs typeface="Red Hat Display"/>
              <a:sym typeface="Red Hat Display"/>
            </a:endParaRPr>
          </a:p>
        </p:txBody>
      </p:sp>
    </p:spTree>
    <p:extLst>
      <p:ext uri="{BB962C8B-B14F-4D97-AF65-F5344CB8AC3E}">
        <p14:creationId xmlns:p14="http://schemas.microsoft.com/office/powerpoint/2010/main" val="1892334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9" name="Google Shape;179;p2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21" name="Text Placeholder 20">
            <a:extLst>
              <a:ext uri="{FF2B5EF4-FFF2-40B4-BE49-F238E27FC236}">
                <a16:creationId xmlns:a16="http://schemas.microsoft.com/office/drawing/2014/main" id="{72F4BF6E-9B02-23EC-D806-39C158187572}"/>
              </a:ext>
            </a:extLst>
          </p:cNvPr>
          <p:cNvSpPr>
            <a:spLocks noGrp="1"/>
          </p:cNvSpPr>
          <p:nvPr>
            <p:ph type="body" idx="1"/>
          </p:nvPr>
        </p:nvSpPr>
        <p:spPr>
          <a:xfrm>
            <a:off x="1055797" y="931269"/>
            <a:ext cx="7200022" cy="3009000"/>
          </a:xfrm>
        </p:spPr>
        <p:txBody>
          <a:bodyPr/>
          <a:lstStyle/>
          <a:p>
            <a:pPr marL="114300" indent="0">
              <a:buNone/>
            </a:pPr>
            <a:r>
              <a:rPr lang="en-IN" sz="1400" dirty="0">
                <a:cs typeface="Arial"/>
              </a:rPr>
              <a:t>The amount of carbon emissions can be significantly influenced by dietary habits. In comparison to plant-based diets, a diet high in meat, especially red and processed meat, tend to have a higher carbon footprint. A diet that favours seasonal and local foods can assist to increase food security by reducing reliance on imported food and strengthening local food systems. </a:t>
            </a:r>
          </a:p>
          <a:p>
            <a:pPr marL="114300" indent="0">
              <a:buNone/>
            </a:pPr>
            <a:endParaRPr lang="en-IN" sz="1400" dirty="0">
              <a:cs typeface="Arial"/>
            </a:endParaRPr>
          </a:p>
          <a:p>
            <a:pPr marL="114300" indent="0">
              <a:buNone/>
            </a:pPr>
            <a:r>
              <a:rPr lang="en-IN" sz="1400" dirty="0">
                <a:cs typeface="Arial"/>
              </a:rPr>
              <a:t>Future works may involve analysing demographic change that may impact carbon dioxide emissions globally by demonstrating that slower population growth could lead to the emission reductions that are predicted to be required by 2050 to prevent severe climate change. This can be accomplished by applying a food-production growth model that considers a number of demographic parameters. </a:t>
            </a:r>
          </a:p>
        </p:txBody>
      </p:sp>
      <p:grpSp>
        <p:nvGrpSpPr>
          <p:cNvPr id="5" name="Google Shape;856;p47">
            <a:extLst>
              <a:ext uri="{FF2B5EF4-FFF2-40B4-BE49-F238E27FC236}">
                <a16:creationId xmlns:a16="http://schemas.microsoft.com/office/drawing/2014/main" id="{E8FD2671-0084-DA68-3FD6-677FBD983DD7}"/>
              </a:ext>
            </a:extLst>
          </p:cNvPr>
          <p:cNvGrpSpPr/>
          <p:nvPr/>
        </p:nvGrpSpPr>
        <p:grpSpPr>
          <a:xfrm>
            <a:off x="522520" y="874472"/>
            <a:ext cx="369505" cy="369505"/>
            <a:chOff x="2956691" y="1631825"/>
            <a:chExt cx="439625" cy="439625"/>
          </a:xfrm>
        </p:grpSpPr>
        <p:sp>
          <p:nvSpPr>
            <p:cNvPr id="6" name="Google Shape;857;p47">
              <a:extLst>
                <a:ext uri="{FF2B5EF4-FFF2-40B4-BE49-F238E27FC236}">
                  <a16:creationId xmlns:a16="http://schemas.microsoft.com/office/drawing/2014/main" id="{4FAC4D5B-349B-87FB-9662-A73B76B3CCFF}"/>
                </a:ext>
              </a:extLst>
            </p:cNvPr>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8;p47">
              <a:extLst>
                <a:ext uri="{FF2B5EF4-FFF2-40B4-BE49-F238E27FC236}">
                  <a16:creationId xmlns:a16="http://schemas.microsoft.com/office/drawing/2014/main" id="{40AD2D1C-B71A-40B9-E1D1-A39E9BE1A9B1}"/>
                </a:ext>
              </a:extLst>
            </p:cNvPr>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9;p47">
              <a:extLst>
                <a:ext uri="{FF2B5EF4-FFF2-40B4-BE49-F238E27FC236}">
                  <a16:creationId xmlns:a16="http://schemas.microsoft.com/office/drawing/2014/main" id="{790DE7FD-D4B0-C4A1-53FC-A9225A994825}"/>
                </a:ext>
              </a:extLst>
            </p:cNvPr>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0;p47">
              <a:extLst>
                <a:ext uri="{FF2B5EF4-FFF2-40B4-BE49-F238E27FC236}">
                  <a16:creationId xmlns:a16="http://schemas.microsoft.com/office/drawing/2014/main" id="{5C3B0094-57F8-4FF5-EB6C-E92E14994CEF}"/>
                </a:ext>
              </a:extLst>
            </p:cNvPr>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2357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Citations</a:t>
            </a:r>
            <a:endParaRPr dirty="0"/>
          </a:p>
        </p:txBody>
      </p:sp>
      <p:sp>
        <p:nvSpPr>
          <p:cNvPr id="452" name="Google Shape;452;p3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228600" lvl="0" indent="-228600" algn="l" rtl="0">
              <a:spcBef>
                <a:spcPts val="0"/>
              </a:spcBef>
              <a:spcAft>
                <a:spcPts val="0"/>
              </a:spcAft>
              <a:buAutoNum type="arabicPeriod"/>
            </a:pPr>
            <a:r>
              <a:rPr lang="en-IN" sz="1000" b="0" i="0" u="none" strike="noStrike" dirty="0">
                <a:solidFill>
                  <a:schemeClr val="tx1"/>
                </a:solidFill>
                <a:effectLst/>
                <a:latin typeface="Lato" panose="020F0502020204030204" pitchFamily="34" charset="0"/>
              </a:rPr>
              <a:t>IPCC, 2013: </a:t>
            </a:r>
            <a:r>
              <a:rPr lang="en-IN" sz="1000" b="0" i="1" u="none" strike="noStrike" dirty="0">
                <a:solidFill>
                  <a:schemeClr val="tx1"/>
                </a:solidFill>
                <a:effectLst/>
                <a:latin typeface="Lato" panose="020F0502020204030204" pitchFamily="34" charset="0"/>
              </a:rPr>
              <a:t>Climate Change 2013: The Physical Science Basis. Contribution of Working Group I to the Fifth Assessment Report of the Intergovernmental Panel on Climate Change</a:t>
            </a:r>
            <a:r>
              <a:rPr lang="en-IN" sz="1000" b="0" i="0" u="none" strike="noStrike" dirty="0">
                <a:solidFill>
                  <a:schemeClr val="tx1"/>
                </a:solidFill>
                <a:effectLst/>
                <a:latin typeface="Lato" panose="020F0502020204030204" pitchFamily="34" charset="0"/>
              </a:rPr>
              <a:t> [Stocker, T.F., D. Qin, G.-K. Plattner, M. </a:t>
            </a:r>
            <a:r>
              <a:rPr lang="en-IN" sz="1000" b="0" i="0" u="none" strike="noStrike" dirty="0" err="1">
                <a:solidFill>
                  <a:schemeClr val="tx1"/>
                </a:solidFill>
                <a:effectLst/>
                <a:latin typeface="Lato" panose="020F0502020204030204" pitchFamily="34" charset="0"/>
              </a:rPr>
              <a:t>Tignor</a:t>
            </a:r>
            <a:r>
              <a:rPr lang="en-IN" sz="1000" b="0" i="0" u="none" strike="noStrike" dirty="0">
                <a:solidFill>
                  <a:schemeClr val="tx1"/>
                </a:solidFill>
                <a:effectLst/>
                <a:latin typeface="Lato" panose="020F0502020204030204" pitchFamily="34" charset="0"/>
              </a:rPr>
              <a:t>, S.K. Allen, J. </a:t>
            </a:r>
            <a:r>
              <a:rPr lang="en-IN" sz="1000" b="0" i="0" u="none" strike="noStrike" dirty="0" err="1">
                <a:solidFill>
                  <a:schemeClr val="tx1"/>
                </a:solidFill>
                <a:effectLst/>
                <a:latin typeface="Lato" panose="020F0502020204030204" pitchFamily="34" charset="0"/>
              </a:rPr>
              <a:t>Boschung</a:t>
            </a:r>
            <a:r>
              <a:rPr lang="en-IN" sz="1000" b="0" i="0" u="none" strike="noStrike" dirty="0">
                <a:solidFill>
                  <a:schemeClr val="tx1"/>
                </a:solidFill>
                <a:effectLst/>
                <a:latin typeface="Lato" panose="020F0502020204030204" pitchFamily="34" charset="0"/>
              </a:rPr>
              <a:t>, A. </a:t>
            </a:r>
            <a:r>
              <a:rPr lang="en-IN" sz="1000" b="0" i="0" u="none" strike="noStrike" dirty="0" err="1">
                <a:solidFill>
                  <a:schemeClr val="tx1"/>
                </a:solidFill>
                <a:effectLst/>
                <a:latin typeface="Lato" panose="020F0502020204030204" pitchFamily="34" charset="0"/>
              </a:rPr>
              <a:t>Nauels</a:t>
            </a:r>
            <a:r>
              <a:rPr lang="en-IN" sz="1000" b="0" i="0" u="none" strike="noStrike" dirty="0">
                <a:solidFill>
                  <a:schemeClr val="tx1"/>
                </a:solidFill>
                <a:effectLst/>
                <a:latin typeface="Lato" panose="020F0502020204030204" pitchFamily="34" charset="0"/>
              </a:rPr>
              <a:t>, Y. Xia, V. Bex and P.M. Midgley (eds.)]. Cambridge University Press, Cambridge, United Kingdom and New York, NY, USA, 1535 pp.</a:t>
            </a:r>
          </a:p>
          <a:p>
            <a:pPr marL="228600" lvl="0" indent="-228600" algn="l" rtl="0">
              <a:spcBef>
                <a:spcPts val="0"/>
              </a:spcBef>
              <a:spcAft>
                <a:spcPts val="0"/>
              </a:spcAft>
              <a:buAutoNum type="arabicPeriod"/>
            </a:pPr>
            <a:r>
              <a:rPr lang="en-IN" sz="1000" dirty="0">
                <a:solidFill>
                  <a:schemeClr val="tx1"/>
                </a:solidFill>
                <a:latin typeface="Lato" panose="020F0502020204030204" pitchFamily="34" charset="0"/>
              </a:rPr>
              <a:t> </a:t>
            </a:r>
            <a:r>
              <a:rPr lang="en-IN" sz="1000" dirty="0" err="1">
                <a:solidFill>
                  <a:schemeClr val="tx1"/>
                </a:solidFill>
                <a:latin typeface="Lato" panose="020F0502020204030204" pitchFamily="34" charset="0"/>
              </a:rPr>
              <a:t>Lacis</a:t>
            </a:r>
            <a:r>
              <a:rPr lang="en-IN" sz="1000" dirty="0">
                <a:solidFill>
                  <a:schemeClr val="tx1"/>
                </a:solidFill>
                <a:latin typeface="Lato" panose="020F0502020204030204" pitchFamily="34" charset="0"/>
              </a:rPr>
              <a:t>, A. A., Schmidt, G. A., Rind, D., &amp; Ruedy, R. A. (2010). </a:t>
            </a:r>
            <a:r>
              <a:rPr lang="en-IN" sz="1000" dirty="0">
                <a:solidFill>
                  <a:schemeClr val="tx1"/>
                </a:solidFill>
                <a:latin typeface="Lato" panose="020F0502020204030204" pitchFamily="34" charset="0"/>
                <a:hlinkClick r:id="rId3">
                  <a:extLst>
                    <a:ext uri="{A12FA001-AC4F-418D-AE19-62706E023703}">
                      <ahyp:hlinkClr xmlns:ahyp="http://schemas.microsoft.com/office/drawing/2018/hyperlinkcolor" val="tx"/>
                    </a:ext>
                  </a:extLst>
                </a:hlinkClick>
              </a:rPr>
              <a:t>Atmospheric CO2: Principal control knob governing Earth’s temperature</a:t>
            </a:r>
            <a:r>
              <a:rPr lang="en-IN" sz="1000" dirty="0">
                <a:solidFill>
                  <a:schemeClr val="tx1"/>
                </a:solidFill>
                <a:latin typeface="Lato" panose="020F0502020204030204" pitchFamily="34" charset="0"/>
              </a:rPr>
              <a:t>. Science, 330(6002), 356-359.</a:t>
            </a:r>
          </a:p>
          <a:p>
            <a:pPr marL="228600" lvl="0" indent="-228600" algn="l" rtl="0">
              <a:spcBef>
                <a:spcPts val="0"/>
              </a:spcBef>
              <a:spcAft>
                <a:spcPts val="0"/>
              </a:spcAft>
              <a:buAutoNum type="arabicPeriod"/>
            </a:pPr>
            <a:r>
              <a:rPr lang="en-IN" sz="1000" dirty="0">
                <a:solidFill>
                  <a:schemeClr val="tx1"/>
                </a:solidFill>
                <a:latin typeface="Lato" panose="020F0502020204030204" pitchFamily="34" charset="0"/>
              </a:rPr>
              <a:t>https://</a:t>
            </a:r>
            <a:r>
              <a:rPr lang="en-IN" sz="1000" dirty="0" err="1">
                <a:solidFill>
                  <a:schemeClr val="tx1"/>
                </a:solidFill>
                <a:latin typeface="Lato" panose="020F0502020204030204" pitchFamily="34" charset="0"/>
              </a:rPr>
              <a:t>theconversation.com</a:t>
            </a:r>
            <a:r>
              <a:rPr lang="en-IN" sz="1000" dirty="0">
                <a:solidFill>
                  <a:schemeClr val="tx1"/>
                </a:solidFill>
                <a:latin typeface="Lato" panose="020F0502020204030204" pitchFamily="34" charset="0"/>
              </a:rPr>
              <a:t>/food-production-generates-more-than-a-third-of-manmade-greenhouse-gas-emissions-a-new-framework-tells-us-how-much-comes-from-crops-countries-and-regions-167623</a:t>
            </a:r>
          </a:p>
        </p:txBody>
      </p:sp>
      <p:sp>
        <p:nvSpPr>
          <p:cNvPr id="453" name="Google Shape;453;p3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grpSp>
        <p:nvGrpSpPr>
          <p:cNvPr id="454" name="Google Shape;454;p35"/>
          <p:cNvGrpSpPr/>
          <p:nvPr/>
        </p:nvGrpSpPr>
        <p:grpSpPr>
          <a:xfrm>
            <a:off x="603297" y="941196"/>
            <a:ext cx="236045" cy="236058"/>
            <a:chOff x="893105" y="967789"/>
            <a:chExt cx="280839" cy="280854"/>
          </a:xfrm>
        </p:grpSpPr>
        <p:sp>
          <p:nvSpPr>
            <p:cNvPr id="455" name="Google Shape;455;p35"/>
            <p:cNvSpPr/>
            <p:nvPr/>
          </p:nvSpPr>
          <p:spPr>
            <a:xfrm>
              <a:off x="1077055" y="967789"/>
              <a:ext cx="96889" cy="96904"/>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955088" y="1047409"/>
              <a:ext cx="168641" cy="168684"/>
            </a:xfrm>
            <a:custGeom>
              <a:avLst/>
              <a:gdLst/>
              <a:ahLst/>
              <a:cxnLst/>
              <a:rect l="l" t="t" r="r" b="b"/>
              <a:pathLst>
                <a:path w="10473" h="10474" fill="none" extrusionOk="0">
                  <a:moveTo>
                    <a:pt x="10473" y="1"/>
                  </a:moveTo>
                  <a:lnTo>
                    <a:pt x="0" y="104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893105" y="998388"/>
              <a:ext cx="250233" cy="250256"/>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925667" y="1017987"/>
              <a:ext cx="168641" cy="168684"/>
            </a:xfrm>
            <a:custGeom>
              <a:avLst/>
              <a:gdLst/>
              <a:ahLst/>
              <a:cxnLst/>
              <a:rect l="l" t="t" r="r" b="b"/>
              <a:pathLst>
                <a:path w="10473" h="10474" fill="none" extrusionOk="0">
                  <a:moveTo>
                    <a:pt x="0" y="10474"/>
                  </a:moveTo>
                  <a:lnTo>
                    <a:pt x="1047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900175" y="1212930"/>
              <a:ext cx="28646" cy="28651"/>
            </a:xfrm>
            <a:custGeom>
              <a:avLst/>
              <a:gdLst/>
              <a:ahLst/>
              <a:cxnLst/>
              <a:rect l="l" t="t" r="r" b="b"/>
              <a:pathLst>
                <a:path w="1779" h="1779" fill="none" extrusionOk="0">
                  <a:moveTo>
                    <a:pt x="1778" y="1778"/>
                  </a:moveTo>
                  <a:lnTo>
                    <a:pt x="0"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906439" y="1169787"/>
              <a:ext cx="65521" cy="65515"/>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941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4"/>
          <p:cNvPicPr preferRelativeResize="0"/>
          <p:nvPr/>
        </p:nvPicPr>
        <p:blipFill rotWithShape="1">
          <a:blip r:embed="rId3">
            <a:alphaModFix amt="70000"/>
          </a:blip>
          <a:srcRect/>
          <a:stretch/>
        </p:blipFill>
        <p:spPr>
          <a:xfrm>
            <a:off x="1524000" y="1194900"/>
            <a:ext cx="6096000" cy="2753700"/>
          </a:xfrm>
          <a:prstGeom prst="rect">
            <a:avLst/>
          </a:prstGeom>
          <a:noFill/>
          <a:ln>
            <a:noFill/>
          </a:ln>
        </p:spPr>
      </p:pic>
      <p:sp>
        <p:nvSpPr>
          <p:cNvPr id="82" name="Google Shape;82;p4"/>
          <p:cNvSpPr txBox="1">
            <a:spLocks noGrp="1"/>
          </p:cNvSpPr>
          <p:nvPr>
            <p:ph type="body" idx="1"/>
          </p:nvPr>
        </p:nvSpPr>
        <p:spPr>
          <a:xfrm>
            <a:off x="1441500" y="1194900"/>
            <a:ext cx="6261300" cy="27537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800"/>
              </a:spcAft>
              <a:buSzPts val="3000"/>
              <a:buNone/>
            </a:pPr>
            <a:r>
              <a:rPr lang="en-IN">
                <a:solidFill>
                  <a:schemeClr val="lt1"/>
                </a:solidFill>
              </a:rPr>
              <a:t>Our earth started to rebel when </a:t>
            </a:r>
            <a:r>
              <a:rPr lang="en-IN">
                <a:solidFill>
                  <a:srgbClr val="E42824"/>
                </a:solidFill>
              </a:rPr>
              <a:t>the carbon in the atmosphere </a:t>
            </a:r>
            <a:r>
              <a:rPr lang="en-IN">
                <a:solidFill>
                  <a:schemeClr val="lt1"/>
                </a:solidFill>
              </a:rPr>
              <a:t>began to swell.</a:t>
            </a:r>
            <a:endParaRPr>
              <a:solidFill>
                <a:schemeClr val="lt1"/>
              </a:solidFill>
            </a:endParaRPr>
          </a:p>
        </p:txBody>
      </p:sp>
      <p:sp>
        <p:nvSpPr>
          <p:cNvPr id="83" name="Google Shape;83;p4"/>
          <p:cNvSpPr txBox="1">
            <a:spLocks noGrp="1"/>
          </p:cNvSpPr>
          <p:nvPr>
            <p:ph type="sldNum" idx="12"/>
          </p:nvPr>
        </p:nvSpPr>
        <p:spPr>
          <a:xfrm>
            <a:off x="4091600" y="4717600"/>
            <a:ext cx="960900" cy="4260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4</a:t>
            </a:fld>
            <a:endParaRPr/>
          </a:p>
        </p:txBody>
      </p:sp>
      <p:sp>
        <p:nvSpPr>
          <p:cNvPr id="84" name="Google Shape;84;p4"/>
          <p:cNvSpPr txBox="1"/>
          <p:nvPr/>
        </p:nvSpPr>
        <p:spPr>
          <a:xfrm>
            <a:off x="2806262" y="-29954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9"/>
          <p:cNvSpPr txBox="1">
            <a:spLocks noGrp="1"/>
          </p:cNvSpPr>
          <p:nvPr>
            <p:ph type="ctrTitle" idx="4294967295"/>
          </p:nvPr>
        </p:nvSpPr>
        <p:spPr>
          <a:xfrm>
            <a:off x="2596631" y="1991842"/>
            <a:ext cx="4185000" cy="115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4"/>
              </a:buClr>
              <a:buSzPts val="3200"/>
              <a:buFont typeface="Red Hat Display"/>
              <a:buNone/>
            </a:pPr>
            <a:r>
              <a:rPr lang="en-IN" sz="8200" b="1" i="0" u="none" strike="noStrike" cap="none">
                <a:solidFill>
                  <a:schemeClr val="accent4"/>
                </a:solidFill>
                <a:latin typeface="Red Hat Display"/>
                <a:ea typeface="Red Hat Display"/>
                <a:cs typeface="Red Hat Display"/>
                <a:sym typeface="Red Hat Display"/>
              </a:rPr>
              <a:t>Thanks!</a:t>
            </a:r>
            <a:endParaRPr sz="8200" b="1" i="0" u="none" strike="noStrike" cap="none">
              <a:solidFill>
                <a:schemeClr val="accent4"/>
              </a:solidFill>
              <a:latin typeface="Red Hat Display"/>
              <a:ea typeface="Red Hat Display"/>
              <a:cs typeface="Red Hat Display"/>
              <a:sym typeface="Red Hat Display"/>
            </a:endParaRPr>
          </a:p>
        </p:txBody>
      </p:sp>
      <p:sp>
        <p:nvSpPr>
          <p:cNvPr id="438" name="Google Shape;438;p29"/>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40</a:t>
            </a:fld>
            <a:endParaRPr/>
          </a:p>
        </p:txBody>
      </p:sp>
      <p:sp>
        <p:nvSpPr>
          <p:cNvPr id="439" name="Google Shape;439;p29"/>
          <p:cNvSpPr/>
          <p:nvPr/>
        </p:nvSpPr>
        <p:spPr>
          <a:xfrm>
            <a:off x="620179" y="2485433"/>
            <a:ext cx="192298" cy="17261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5"/>
          <p:cNvSpPr txBox="1">
            <a:spLocks noGrp="1"/>
          </p:cNvSpPr>
          <p:nvPr>
            <p:ph type="ctrTitle"/>
          </p:nvPr>
        </p:nvSpPr>
        <p:spPr>
          <a:xfrm>
            <a:off x="2475275" y="2003875"/>
            <a:ext cx="5813400" cy="668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IN"/>
              <a:t>Table of Contents</a:t>
            </a:r>
            <a:endParaRPr/>
          </a:p>
        </p:txBody>
      </p:sp>
      <p:sp>
        <p:nvSpPr>
          <p:cNvPr id="90" name="Google Shape;90;p5"/>
          <p:cNvSpPr txBox="1">
            <a:spLocks noGrp="1"/>
          </p:cNvSpPr>
          <p:nvPr>
            <p:ph type="subTitle" idx="1"/>
          </p:nvPr>
        </p:nvSpPr>
        <p:spPr>
          <a:xfrm>
            <a:off x="2475275" y="2769050"/>
            <a:ext cx="5813400" cy="370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800"/>
              </a:spcAft>
              <a:buSzPts val="2400"/>
              <a:buNone/>
            </a:pPr>
            <a:r>
              <a:rPr lang="en-IN"/>
              <a:t>Let’s start with the presentation</a:t>
            </a:r>
            <a:endParaRPr/>
          </a:p>
        </p:txBody>
      </p:sp>
      <p:sp>
        <p:nvSpPr>
          <p:cNvPr id="91" name="Google Shape;91;p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600"/>
              <a:buFont typeface="Arial"/>
              <a:buNone/>
            </a:pPr>
            <a:endParaRPr sz="9600" b="1" i="0" u="none" strike="noStrike" cap="none">
              <a:solidFill>
                <a:schemeClr val="accent4"/>
              </a:solidFill>
              <a:latin typeface="Red Hat Display"/>
              <a:ea typeface="Red Hat Display"/>
              <a:cs typeface="Red Hat Display"/>
              <a:sym typeface="Red Hat Display"/>
            </a:endParaRPr>
          </a:p>
        </p:txBody>
      </p:sp>
      <p:grpSp>
        <p:nvGrpSpPr>
          <p:cNvPr id="92" name="Google Shape;92;p5"/>
          <p:cNvGrpSpPr/>
          <p:nvPr/>
        </p:nvGrpSpPr>
        <p:grpSpPr>
          <a:xfrm>
            <a:off x="757542" y="2323430"/>
            <a:ext cx="1079865" cy="445621"/>
            <a:chOff x="2571250" y="5258311"/>
            <a:chExt cx="1439820" cy="594161"/>
          </a:xfrm>
        </p:grpSpPr>
        <p:sp>
          <p:nvSpPr>
            <p:cNvPr id="93" name="Google Shape;93;p5"/>
            <p:cNvSpPr/>
            <p:nvPr/>
          </p:nvSpPr>
          <p:spPr>
            <a:xfrm>
              <a:off x="2751485" y="52929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4" name="Google Shape;94;p5"/>
            <p:cNvSpPr/>
            <p:nvPr/>
          </p:nvSpPr>
          <p:spPr>
            <a:xfrm>
              <a:off x="2765747" y="53074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5" name="Google Shape;95;p5"/>
            <p:cNvSpPr/>
            <p:nvPr/>
          </p:nvSpPr>
          <p:spPr>
            <a:xfrm>
              <a:off x="2930895" y="53260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6" name="Google Shape;96;p5"/>
            <p:cNvSpPr/>
            <p:nvPr/>
          </p:nvSpPr>
          <p:spPr>
            <a:xfrm>
              <a:off x="2945363" y="53405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7" name="Google Shape;97;p5"/>
            <p:cNvSpPr/>
            <p:nvPr/>
          </p:nvSpPr>
          <p:spPr>
            <a:xfrm>
              <a:off x="3111130" y="53498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8" name="Google Shape;98;p5"/>
            <p:cNvSpPr/>
            <p:nvPr/>
          </p:nvSpPr>
          <p:spPr>
            <a:xfrm>
              <a:off x="3125392" y="53643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9" name="Google Shape;99;p5"/>
            <p:cNvSpPr/>
            <p:nvPr/>
          </p:nvSpPr>
          <p:spPr>
            <a:xfrm>
              <a:off x="3291159" y="53498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0" name="Google Shape;100;p5"/>
            <p:cNvSpPr/>
            <p:nvPr/>
          </p:nvSpPr>
          <p:spPr>
            <a:xfrm>
              <a:off x="3305628" y="53643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1" name="Google Shape;101;p5"/>
            <p:cNvSpPr/>
            <p:nvPr/>
          </p:nvSpPr>
          <p:spPr>
            <a:xfrm>
              <a:off x="3471189" y="53260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2" name="Google Shape;102;p5"/>
            <p:cNvSpPr/>
            <p:nvPr/>
          </p:nvSpPr>
          <p:spPr>
            <a:xfrm>
              <a:off x="3485657" y="53405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3" name="Google Shape;103;p5"/>
            <p:cNvSpPr/>
            <p:nvPr/>
          </p:nvSpPr>
          <p:spPr>
            <a:xfrm>
              <a:off x="3651425" y="52929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4" name="Google Shape;104;p5"/>
            <p:cNvSpPr/>
            <p:nvPr/>
          </p:nvSpPr>
          <p:spPr>
            <a:xfrm>
              <a:off x="3665893" y="53074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 name="Google Shape;105;p5"/>
            <p:cNvSpPr/>
            <p:nvPr/>
          </p:nvSpPr>
          <p:spPr>
            <a:xfrm>
              <a:off x="3830834" y="52583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6" name="Google Shape;106;p5"/>
            <p:cNvSpPr/>
            <p:nvPr/>
          </p:nvSpPr>
          <p:spPr>
            <a:xfrm>
              <a:off x="3845302" y="52728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7" name="Google Shape;107;p5"/>
            <p:cNvSpPr/>
            <p:nvPr/>
          </p:nvSpPr>
          <p:spPr>
            <a:xfrm>
              <a:off x="2571250" y="52583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8" name="Google Shape;108;p5"/>
            <p:cNvSpPr/>
            <p:nvPr/>
          </p:nvSpPr>
          <p:spPr>
            <a:xfrm>
              <a:off x="2585718" y="52728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9" name="Google Shape;109;p5"/>
            <p:cNvSpPr/>
            <p:nvPr/>
          </p:nvSpPr>
          <p:spPr>
            <a:xfrm>
              <a:off x="2571250" y="58029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0" name="Google Shape;110;p5"/>
            <p:cNvSpPr/>
            <p:nvPr/>
          </p:nvSpPr>
          <p:spPr>
            <a:xfrm>
              <a:off x="2751485" y="58029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1" name="Google Shape;111;p5"/>
            <p:cNvSpPr/>
            <p:nvPr/>
          </p:nvSpPr>
          <p:spPr>
            <a:xfrm>
              <a:off x="2930895" y="58029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2" name="Google Shape;112;p5"/>
            <p:cNvSpPr/>
            <p:nvPr/>
          </p:nvSpPr>
          <p:spPr>
            <a:xfrm>
              <a:off x="3111130" y="58029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 name="Google Shape;113;p5"/>
            <p:cNvSpPr/>
            <p:nvPr/>
          </p:nvSpPr>
          <p:spPr>
            <a:xfrm>
              <a:off x="3291159" y="58029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4" name="Google Shape;114;p5"/>
            <p:cNvSpPr/>
            <p:nvPr/>
          </p:nvSpPr>
          <p:spPr>
            <a:xfrm>
              <a:off x="3409388" y="58029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5" name="Google Shape;115;p5"/>
            <p:cNvSpPr/>
            <p:nvPr/>
          </p:nvSpPr>
          <p:spPr>
            <a:xfrm>
              <a:off x="3527616" y="58029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6" name="Google Shape;116;p5"/>
            <p:cNvSpPr/>
            <p:nvPr/>
          </p:nvSpPr>
          <p:spPr>
            <a:xfrm>
              <a:off x="3645844" y="58029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6</a:t>
            </a:fld>
            <a:endParaRPr/>
          </a:p>
        </p:txBody>
      </p:sp>
      <p:grpSp>
        <p:nvGrpSpPr>
          <p:cNvPr id="122" name="Google Shape;122;p6"/>
          <p:cNvGrpSpPr/>
          <p:nvPr/>
        </p:nvGrpSpPr>
        <p:grpSpPr>
          <a:xfrm>
            <a:off x="608924" y="892350"/>
            <a:ext cx="210524" cy="333750"/>
            <a:chOff x="899801" y="909674"/>
            <a:chExt cx="250475" cy="397085"/>
          </a:xfrm>
        </p:grpSpPr>
        <p:sp>
          <p:nvSpPr>
            <p:cNvPr id="123" name="Google Shape;123;p6"/>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6"/>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6"/>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31" name="Google Shape;131;p6"/>
          <p:cNvGraphicFramePr/>
          <p:nvPr/>
        </p:nvGraphicFramePr>
        <p:xfrm>
          <a:off x="1524000" y="956773"/>
          <a:ext cx="6096000" cy="3078306"/>
        </p:xfrm>
        <a:graphic>
          <a:graphicData uri="http://schemas.openxmlformats.org/drawingml/2006/table">
            <a:tbl>
              <a:tblPr firstCol="1" bandRow="1">
                <a:noFill/>
                <a:tableStyleId>{77BDC45E-2D4E-42B2-BC3C-4CF4D1D81E05}</a:tableStyleId>
              </a:tblPr>
              <a:tblGrid>
                <a:gridCol w="754125">
                  <a:extLst>
                    <a:ext uri="{9D8B030D-6E8A-4147-A177-3AD203B41FA5}">
                      <a16:colId xmlns:a16="http://schemas.microsoft.com/office/drawing/2014/main" val="20000"/>
                    </a:ext>
                  </a:extLst>
                </a:gridCol>
                <a:gridCol w="5341875">
                  <a:extLst>
                    <a:ext uri="{9D8B030D-6E8A-4147-A177-3AD203B41FA5}">
                      <a16:colId xmlns:a16="http://schemas.microsoft.com/office/drawing/2014/main" val="20001"/>
                    </a:ext>
                  </a:extLst>
                </a:gridCol>
              </a:tblGrid>
              <a:tr h="370850">
                <a:tc>
                  <a:txBody>
                    <a:bodyPr/>
                    <a:lstStyle/>
                    <a:p>
                      <a:pPr marL="0" marR="0" lvl="0" indent="0" algn="just" rtl="0">
                        <a:lnSpc>
                          <a:spcPct val="100000"/>
                        </a:lnSpc>
                        <a:spcBef>
                          <a:spcPts val="0"/>
                        </a:spcBef>
                        <a:spcAft>
                          <a:spcPts val="0"/>
                        </a:spcAft>
                        <a:buNone/>
                      </a:pPr>
                      <a:r>
                        <a:rPr lang="en-IN" sz="1400" b="1" u="none" strike="noStrike" cap="none"/>
                        <a:t>Sr.no</a:t>
                      </a:r>
                      <a:endParaRPr sz="1400" b="1"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90000"/>
                        </a:lnSpc>
                        <a:spcBef>
                          <a:spcPts val="0"/>
                        </a:spcBef>
                        <a:spcAft>
                          <a:spcPts val="0"/>
                        </a:spcAft>
                        <a:buClr>
                          <a:schemeClr val="accent5"/>
                        </a:buClr>
                        <a:buSzPts val="4400"/>
                        <a:buFont typeface="Red Hat Display"/>
                        <a:buNone/>
                      </a:pPr>
                      <a:r>
                        <a:rPr lang="en-IN" sz="1800" b="1" i="0" u="none" strike="noStrike" cap="none">
                          <a:solidFill>
                            <a:schemeClr val="dk1"/>
                          </a:solidFill>
                          <a:latin typeface="Red Hat Display"/>
                          <a:ea typeface="Red Hat Display"/>
                          <a:cs typeface="Red Hat Display"/>
                          <a:sym typeface="Red Hat Display"/>
                        </a:rPr>
                        <a:t>TOPICS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r" rtl="0">
                        <a:lnSpc>
                          <a:spcPct val="90000"/>
                        </a:lnSpc>
                        <a:spcBef>
                          <a:spcPts val="0"/>
                        </a:spcBef>
                        <a:spcAft>
                          <a:spcPts val="0"/>
                        </a:spcAft>
                        <a:buClr>
                          <a:schemeClr val="accent5"/>
                        </a:buClr>
                        <a:buSzPts val="4400"/>
                        <a:buFont typeface="Red Hat Display"/>
                        <a:buNone/>
                      </a:pPr>
                      <a:r>
                        <a:rPr lang="en-IN" sz="1400" b="1" i="0" u="none" strike="noStrike" cap="none">
                          <a:solidFill>
                            <a:schemeClr val="dk1"/>
                          </a:solidFill>
                          <a:latin typeface="Red Hat Display"/>
                          <a:ea typeface="Red Hat Display"/>
                          <a:cs typeface="Red Hat Display"/>
                          <a:sym typeface="Red Hat Display"/>
                        </a:rPr>
                        <a:t>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just" rtl="0">
                        <a:lnSpc>
                          <a:spcPct val="90000"/>
                        </a:lnSpc>
                        <a:spcBef>
                          <a:spcPts val="0"/>
                        </a:spcBef>
                        <a:spcAft>
                          <a:spcPts val="0"/>
                        </a:spcAft>
                        <a:buClr>
                          <a:schemeClr val="accent5"/>
                        </a:buClr>
                        <a:buSzPts val="4400"/>
                        <a:buFont typeface="Red Hat Display"/>
                        <a:buNone/>
                      </a:pPr>
                      <a:r>
                        <a:rPr lang="en-IN" sz="1800" b="1" i="0" u="none" strike="noStrike" cap="none">
                          <a:solidFill>
                            <a:schemeClr val="accent5"/>
                          </a:solidFill>
                          <a:latin typeface="Red Hat Display"/>
                          <a:ea typeface="Red Hat Display"/>
                          <a:cs typeface="Red Hat Display"/>
                          <a:sym typeface="Red Hat Display"/>
                        </a:rPr>
                        <a:t>Motivation of the study</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370850">
                <a:tc>
                  <a:txBody>
                    <a:bodyPr/>
                    <a:lstStyle/>
                    <a:p>
                      <a:pPr marL="0" marR="0" lvl="0" indent="0" algn="r" rtl="0">
                        <a:lnSpc>
                          <a:spcPct val="90000"/>
                        </a:lnSpc>
                        <a:spcBef>
                          <a:spcPts val="0"/>
                        </a:spcBef>
                        <a:spcAft>
                          <a:spcPts val="0"/>
                        </a:spcAft>
                        <a:buClr>
                          <a:schemeClr val="accent5"/>
                        </a:buClr>
                        <a:buSzPts val="4400"/>
                        <a:buFont typeface="Red Hat Display"/>
                        <a:buNone/>
                      </a:pPr>
                      <a:r>
                        <a:rPr lang="en-IN" sz="1400" b="1" i="0" u="none" strike="noStrike" cap="none">
                          <a:solidFill>
                            <a:schemeClr val="dk1"/>
                          </a:solidFill>
                          <a:latin typeface="Red Hat Display"/>
                          <a:ea typeface="Red Hat Display"/>
                          <a:cs typeface="Red Hat Display"/>
                          <a:sym typeface="Red Hat Display"/>
                        </a:rPr>
                        <a:t>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just" rtl="0">
                        <a:lnSpc>
                          <a:spcPct val="90000"/>
                        </a:lnSpc>
                        <a:spcBef>
                          <a:spcPts val="0"/>
                        </a:spcBef>
                        <a:spcAft>
                          <a:spcPts val="0"/>
                        </a:spcAft>
                        <a:buClr>
                          <a:schemeClr val="accent5"/>
                        </a:buClr>
                        <a:buSzPts val="4400"/>
                        <a:buFont typeface="Red Hat Display"/>
                        <a:buNone/>
                      </a:pPr>
                      <a:r>
                        <a:rPr lang="en-IN" sz="1800" b="1" i="0" u="none" strike="noStrike" cap="none">
                          <a:solidFill>
                            <a:schemeClr val="accent5"/>
                          </a:solidFill>
                          <a:latin typeface="Red Hat Display"/>
                          <a:ea typeface="Red Hat Display"/>
                          <a:cs typeface="Red Hat Display"/>
                          <a:sym typeface="Red Hat Display"/>
                        </a:rPr>
                        <a:t>Objective of the study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2"/>
                  </a:ext>
                </a:extLst>
              </a:tr>
              <a:tr h="370850">
                <a:tc>
                  <a:txBody>
                    <a:bodyPr/>
                    <a:lstStyle/>
                    <a:p>
                      <a:pPr marL="0" marR="0" lvl="0" indent="0" algn="r" rtl="0">
                        <a:lnSpc>
                          <a:spcPct val="90000"/>
                        </a:lnSpc>
                        <a:spcBef>
                          <a:spcPts val="0"/>
                        </a:spcBef>
                        <a:spcAft>
                          <a:spcPts val="0"/>
                        </a:spcAft>
                        <a:buClr>
                          <a:schemeClr val="accent5"/>
                        </a:buClr>
                        <a:buSzPts val="4400"/>
                        <a:buFont typeface="Red Hat Display"/>
                        <a:buNone/>
                      </a:pPr>
                      <a:r>
                        <a:rPr lang="en-IN" sz="1400" b="1" i="0" u="none" strike="noStrike" cap="none">
                          <a:solidFill>
                            <a:schemeClr val="dk1"/>
                          </a:solidFill>
                          <a:latin typeface="Red Hat Display"/>
                          <a:ea typeface="Red Hat Display"/>
                          <a:cs typeface="Red Hat Display"/>
                          <a:sym typeface="Red Hat Display"/>
                        </a:rPr>
                        <a:t>3</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just" rtl="0">
                        <a:lnSpc>
                          <a:spcPct val="90000"/>
                        </a:lnSpc>
                        <a:spcBef>
                          <a:spcPts val="0"/>
                        </a:spcBef>
                        <a:spcAft>
                          <a:spcPts val="0"/>
                        </a:spcAft>
                        <a:buClr>
                          <a:schemeClr val="accent5"/>
                        </a:buClr>
                        <a:buSzPts val="4400"/>
                        <a:buFont typeface="Red Hat Display"/>
                        <a:buNone/>
                      </a:pPr>
                      <a:r>
                        <a:rPr lang="en-IN" sz="1800" b="1" i="0" u="none" strike="noStrike" cap="none">
                          <a:solidFill>
                            <a:schemeClr val="accent5"/>
                          </a:solidFill>
                          <a:latin typeface="Red Hat Display"/>
                          <a:ea typeface="Red Hat Display"/>
                          <a:cs typeface="Red Hat Display"/>
                          <a:sym typeface="Red Hat Display"/>
                        </a:rPr>
                        <a:t>Abstract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3"/>
                  </a:ext>
                </a:extLst>
              </a:tr>
              <a:tr h="370850">
                <a:tc>
                  <a:txBody>
                    <a:bodyPr/>
                    <a:lstStyle/>
                    <a:p>
                      <a:pPr marL="0" marR="0" lvl="0" indent="0" algn="r" rtl="0">
                        <a:lnSpc>
                          <a:spcPct val="90000"/>
                        </a:lnSpc>
                        <a:spcBef>
                          <a:spcPts val="0"/>
                        </a:spcBef>
                        <a:spcAft>
                          <a:spcPts val="0"/>
                        </a:spcAft>
                        <a:buClr>
                          <a:schemeClr val="accent5"/>
                        </a:buClr>
                        <a:buSzPts val="4400"/>
                        <a:buFont typeface="Red Hat Display"/>
                        <a:buNone/>
                      </a:pPr>
                      <a:r>
                        <a:rPr lang="en-IN" sz="1400" b="1" i="0" u="none" strike="noStrike" cap="none">
                          <a:solidFill>
                            <a:schemeClr val="dk1"/>
                          </a:solidFill>
                          <a:latin typeface="Red Hat Display"/>
                          <a:ea typeface="Red Hat Display"/>
                          <a:cs typeface="Red Hat Display"/>
                          <a:sym typeface="Red Hat Display"/>
                        </a:rPr>
                        <a:t>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just" rtl="0">
                        <a:lnSpc>
                          <a:spcPct val="90000"/>
                        </a:lnSpc>
                        <a:spcBef>
                          <a:spcPts val="0"/>
                        </a:spcBef>
                        <a:spcAft>
                          <a:spcPts val="0"/>
                        </a:spcAft>
                        <a:buClr>
                          <a:schemeClr val="accent5"/>
                        </a:buClr>
                        <a:buSzPts val="4400"/>
                        <a:buFont typeface="Red Hat Display"/>
                        <a:buNone/>
                      </a:pPr>
                      <a:r>
                        <a:rPr lang="en-IN" sz="1800" b="1" i="0" u="none" strike="noStrike" cap="none">
                          <a:solidFill>
                            <a:schemeClr val="accent5"/>
                          </a:solidFill>
                          <a:latin typeface="Red Hat Display"/>
                          <a:ea typeface="Red Hat Display"/>
                          <a:cs typeface="Red Hat Display"/>
                          <a:sym typeface="Red Hat Display"/>
                        </a:rPr>
                        <a:t>Literature review and References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4"/>
                  </a:ext>
                </a:extLst>
              </a:tr>
              <a:tr h="370850">
                <a:tc>
                  <a:txBody>
                    <a:bodyPr/>
                    <a:lstStyle/>
                    <a:p>
                      <a:pPr marL="0" marR="0" lvl="0" indent="0" algn="r" rtl="0">
                        <a:lnSpc>
                          <a:spcPct val="90000"/>
                        </a:lnSpc>
                        <a:spcBef>
                          <a:spcPts val="0"/>
                        </a:spcBef>
                        <a:spcAft>
                          <a:spcPts val="0"/>
                        </a:spcAft>
                        <a:buClr>
                          <a:schemeClr val="accent5"/>
                        </a:buClr>
                        <a:buSzPts val="4400"/>
                        <a:buFont typeface="Red Hat Display"/>
                        <a:buNone/>
                      </a:pPr>
                      <a:r>
                        <a:rPr lang="en-IN" sz="1400" b="1" i="0" u="none" strike="noStrike" cap="none">
                          <a:solidFill>
                            <a:schemeClr val="dk1"/>
                          </a:solidFill>
                          <a:latin typeface="Red Hat Display"/>
                          <a:ea typeface="Red Hat Display"/>
                          <a:cs typeface="Red Hat Display"/>
                          <a:sym typeface="Red Hat Display"/>
                        </a:rPr>
                        <a:t>5</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just" rtl="0">
                        <a:lnSpc>
                          <a:spcPct val="90000"/>
                        </a:lnSpc>
                        <a:spcBef>
                          <a:spcPts val="0"/>
                        </a:spcBef>
                        <a:spcAft>
                          <a:spcPts val="0"/>
                        </a:spcAft>
                        <a:buClr>
                          <a:schemeClr val="accent5"/>
                        </a:buClr>
                        <a:buSzPts val="4400"/>
                        <a:buFont typeface="Red Hat Display"/>
                        <a:buNone/>
                      </a:pPr>
                      <a:r>
                        <a:rPr lang="en-IN" sz="1800" b="1" i="0" u="none" strike="noStrike" cap="none">
                          <a:solidFill>
                            <a:schemeClr val="accent5"/>
                          </a:solidFill>
                          <a:latin typeface="Red Hat Display"/>
                          <a:ea typeface="Red Hat Display"/>
                          <a:cs typeface="Red Hat Display"/>
                          <a:sym typeface="Red Hat Display"/>
                        </a:rPr>
                        <a:t>Materials and Methodology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5"/>
                  </a:ext>
                </a:extLst>
              </a:tr>
              <a:tr h="370850">
                <a:tc>
                  <a:txBody>
                    <a:bodyPr/>
                    <a:lstStyle/>
                    <a:p>
                      <a:pPr marL="0" marR="0" lvl="0" indent="0" algn="r" rtl="0">
                        <a:lnSpc>
                          <a:spcPct val="90000"/>
                        </a:lnSpc>
                        <a:spcBef>
                          <a:spcPts val="0"/>
                        </a:spcBef>
                        <a:spcAft>
                          <a:spcPts val="0"/>
                        </a:spcAft>
                        <a:buClr>
                          <a:schemeClr val="accent5"/>
                        </a:buClr>
                        <a:buSzPts val="4400"/>
                        <a:buFont typeface="Red Hat Display"/>
                        <a:buNone/>
                      </a:pPr>
                      <a:r>
                        <a:rPr lang="en-IN" sz="1400" b="1" i="0" u="none" strike="noStrike" cap="none">
                          <a:solidFill>
                            <a:schemeClr val="dk1"/>
                          </a:solidFill>
                          <a:latin typeface="Red Hat Display"/>
                          <a:ea typeface="Red Hat Display"/>
                          <a:cs typeface="Red Hat Display"/>
                          <a:sym typeface="Red Hat Display"/>
                        </a:rPr>
                        <a:t>6</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just" rtl="0">
                        <a:lnSpc>
                          <a:spcPct val="90000"/>
                        </a:lnSpc>
                        <a:spcBef>
                          <a:spcPts val="0"/>
                        </a:spcBef>
                        <a:spcAft>
                          <a:spcPts val="0"/>
                        </a:spcAft>
                        <a:buClr>
                          <a:schemeClr val="accent5"/>
                        </a:buClr>
                        <a:buSzPts val="4400"/>
                        <a:buFont typeface="Red Hat Display"/>
                        <a:buNone/>
                      </a:pPr>
                      <a:r>
                        <a:rPr lang="en-IN" sz="1800" b="1" i="0" u="none" strike="noStrike" cap="none">
                          <a:solidFill>
                            <a:schemeClr val="accent5"/>
                          </a:solidFill>
                          <a:latin typeface="Red Hat Display"/>
                          <a:ea typeface="Red Hat Display"/>
                          <a:cs typeface="Red Hat Display"/>
                          <a:sym typeface="Red Hat Display"/>
                        </a:rPr>
                        <a:t>Results – </a:t>
                      </a:r>
                      <a:r>
                        <a:rPr lang="en-IN" sz="1050" b="0" i="1" u="none" strike="noStrike" cap="none">
                          <a:solidFill>
                            <a:schemeClr val="dk1"/>
                          </a:solidFill>
                          <a:latin typeface="Red Hat Display"/>
                          <a:ea typeface="Red Hat Display"/>
                          <a:cs typeface="Red Hat Display"/>
                          <a:sym typeface="Red Hat Display"/>
                        </a:rPr>
                        <a:t>To be presented in Review 3</a:t>
                      </a:r>
                      <a:endParaRPr sz="1800" b="0" i="1" u="none" strike="noStrike" cap="none">
                        <a:solidFill>
                          <a:schemeClr val="dk1"/>
                        </a:solidFill>
                        <a:latin typeface="Red Hat Display"/>
                        <a:ea typeface="Red Hat Display"/>
                        <a:cs typeface="Red Hat Display"/>
                        <a:sym typeface="Red Hat Display"/>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6"/>
                  </a:ext>
                </a:extLst>
              </a:tr>
              <a:tr h="370850">
                <a:tc>
                  <a:txBody>
                    <a:bodyPr/>
                    <a:lstStyle/>
                    <a:p>
                      <a:pPr marL="0" marR="0" lvl="0" indent="0" algn="r" rtl="0">
                        <a:lnSpc>
                          <a:spcPct val="90000"/>
                        </a:lnSpc>
                        <a:spcBef>
                          <a:spcPts val="0"/>
                        </a:spcBef>
                        <a:spcAft>
                          <a:spcPts val="0"/>
                        </a:spcAft>
                        <a:buClr>
                          <a:schemeClr val="accent5"/>
                        </a:buClr>
                        <a:buSzPts val="4400"/>
                        <a:buFont typeface="Red Hat Display"/>
                        <a:buNone/>
                      </a:pPr>
                      <a:r>
                        <a:rPr lang="en-IN" sz="1400" b="1" i="0" u="none" strike="noStrike" cap="none">
                          <a:solidFill>
                            <a:schemeClr val="dk1"/>
                          </a:solidFill>
                          <a:latin typeface="Red Hat Display"/>
                          <a:ea typeface="Red Hat Display"/>
                          <a:cs typeface="Red Hat Display"/>
                          <a:sym typeface="Red Hat Display"/>
                        </a:rPr>
                        <a:t>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just" rtl="0">
                        <a:lnSpc>
                          <a:spcPct val="90000"/>
                        </a:lnSpc>
                        <a:spcBef>
                          <a:spcPts val="0"/>
                        </a:spcBef>
                        <a:spcAft>
                          <a:spcPts val="0"/>
                        </a:spcAft>
                        <a:buClr>
                          <a:schemeClr val="accent5"/>
                        </a:buClr>
                        <a:buSzPts val="4400"/>
                        <a:buFont typeface="Red Hat Display"/>
                        <a:buNone/>
                      </a:pPr>
                      <a:r>
                        <a:rPr lang="en-IN" sz="1800" b="1" i="0" u="none" strike="noStrike" cap="none">
                          <a:solidFill>
                            <a:schemeClr val="accent5"/>
                          </a:solidFill>
                          <a:latin typeface="Red Hat Display"/>
                          <a:ea typeface="Red Hat Display"/>
                          <a:cs typeface="Red Hat Display"/>
                          <a:sym typeface="Red Hat Display"/>
                        </a:rPr>
                        <a:t>Conclusion and discussion of future scope – </a:t>
                      </a:r>
                      <a:r>
                        <a:rPr lang="en-IN" sz="1050" b="0" i="1" u="none" strike="noStrike" cap="none">
                          <a:solidFill>
                            <a:schemeClr val="dk1"/>
                          </a:solidFill>
                          <a:latin typeface="Red Hat Display"/>
                          <a:ea typeface="Red Hat Display"/>
                          <a:cs typeface="Red Hat Display"/>
                          <a:sym typeface="Red Hat Display"/>
                        </a:rPr>
                        <a:t>To be presented in Review 3</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ctrTitle"/>
          </p:nvPr>
        </p:nvSpPr>
        <p:spPr>
          <a:xfrm>
            <a:off x="2475275" y="2003875"/>
            <a:ext cx="5813400" cy="668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IN"/>
              <a:t>Motivation of Study </a:t>
            </a:r>
            <a:endParaRPr/>
          </a:p>
        </p:txBody>
      </p:sp>
      <p:sp>
        <p:nvSpPr>
          <p:cNvPr id="137" name="Google Shape;137;p7"/>
          <p:cNvSpPr txBox="1">
            <a:spLocks noGrp="1"/>
          </p:cNvSpPr>
          <p:nvPr>
            <p:ph type="subTitle" idx="1"/>
          </p:nvPr>
        </p:nvSpPr>
        <p:spPr>
          <a:xfrm>
            <a:off x="2475275" y="2769050"/>
            <a:ext cx="5813400" cy="370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800"/>
              </a:spcAft>
              <a:buSzPts val="2400"/>
              <a:buNone/>
            </a:pPr>
            <a:r>
              <a:rPr lang="en-IN"/>
              <a:t>What drove us to do this study?</a:t>
            </a:r>
            <a:endParaRPr/>
          </a:p>
        </p:txBody>
      </p:sp>
      <p:sp>
        <p:nvSpPr>
          <p:cNvPr id="138" name="Google Shape;138;p7"/>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IN" sz="9600" b="1" i="0" u="none" strike="noStrike" cap="none">
                <a:solidFill>
                  <a:schemeClr val="accent4"/>
                </a:solidFill>
                <a:latin typeface="Red Hat Display"/>
                <a:ea typeface="Red Hat Display"/>
                <a:cs typeface="Red Hat Display"/>
                <a:sym typeface="Red Hat Display"/>
              </a:rPr>
              <a:t>1</a:t>
            </a:r>
            <a:endParaRPr sz="9600" b="1" i="0" u="none" strike="noStrike" cap="none">
              <a:solidFill>
                <a:schemeClr val="accent4"/>
              </a:solidFill>
              <a:latin typeface="Red Hat Display"/>
              <a:ea typeface="Red Hat Display"/>
              <a:cs typeface="Red Hat Display"/>
              <a:sym typeface="Red Hat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a:spLocks noGrp="1"/>
          </p:cNvSpPr>
          <p:nvPr>
            <p:ph type="body" idx="1"/>
          </p:nvPr>
        </p:nvSpPr>
        <p:spPr>
          <a:xfrm>
            <a:off x="875836" y="1588251"/>
            <a:ext cx="4288500" cy="2385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2400"/>
              <a:buNone/>
            </a:pPr>
            <a:r>
              <a:rPr lang="en-IN" sz="1600" b="1"/>
              <a:t>Human emissions of carbon dioxide and other greenhouse gases – are a primary driver of climate change </a:t>
            </a:r>
            <a:r>
              <a:rPr lang="en-IN" sz="1600"/>
              <a:t>– and present one of the world's most pressing challenges.</a:t>
            </a:r>
            <a:r>
              <a:rPr lang="en-IN" sz="1600" u="sng" baseline="30000">
                <a:solidFill>
                  <a:srgbClr val="C00000"/>
                </a:solidFill>
                <a:hlinkClick r:id="rId3">
                  <a:extLst>
                    <a:ext uri="{A12FA001-AC4F-418D-AE19-62706E023703}">
                      <ahyp:hlinkClr xmlns:ahyp="http://schemas.microsoft.com/office/drawing/2018/hyperlinkcolor" val="tx"/>
                    </a:ext>
                  </a:extLst>
                </a:hlinkClick>
              </a:rPr>
              <a:t>1</a:t>
            </a:r>
            <a:endParaRPr sz="1600" baseline="30000">
              <a:solidFill>
                <a:srgbClr val="C00000"/>
              </a:solidFill>
            </a:endParaRPr>
          </a:p>
          <a:p>
            <a:pPr marL="0" lvl="0" indent="0" algn="l" rtl="0">
              <a:lnSpc>
                <a:spcPct val="115000"/>
              </a:lnSpc>
              <a:spcBef>
                <a:spcPts val="800"/>
              </a:spcBef>
              <a:spcAft>
                <a:spcPts val="800"/>
              </a:spcAft>
              <a:buSzPts val="2400"/>
              <a:buNone/>
            </a:pPr>
            <a:r>
              <a:rPr lang="en-IN" sz="1600"/>
              <a:t>This link between global temperatures and greenhouse gas concentrations – especially CO</a:t>
            </a:r>
            <a:r>
              <a:rPr lang="en-IN" sz="1600" baseline="-25000"/>
              <a:t>2</a:t>
            </a:r>
            <a:r>
              <a:rPr lang="en-IN" sz="1600"/>
              <a:t> – has been true throughout Earth's history</a:t>
            </a:r>
            <a:r>
              <a:rPr lang="en-IN"/>
              <a:t>.</a:t>
            </a:r>
            <a:r>
              <a:rPr lang="en-IN" sz="1600" u="sng" baseline="30000">
                <a:solidFill>
                  <a:srgbClr val="C00000"/>
                </a:solidFill>
                <a:hlinkClick r:id="rId3">
                  <a:extLst>
                    <a:ext uri="{A12FA001-AC4F-418D-AE19-62706E023703}">
                      <ahyp:hlinkClr xmlns:ahyp="http://schemas.microsoft.com/office/drawing/2018/hyperlinkcolor" val="tx"/>
                    </a:ext>
                  </a:extLst>
                </a:hlinkClick>
              </a:rPr>
              <a:t>2</a:t>
            </a:r>
            <a:endParaRPr sz="1600" baseline="30000">
              <a:solidFill>
                <a:srgbClr val="C00000"/>
              </a:solidFill>
            </a:endParaRPr>
          </a:p>
        </p:txBody>
      </p:sp>
      <p:sp>
        <p:nvSpPr>
          <p:cNvPr id="144" name="Google Shape;144;p8"/>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8</a:t>
            </a:fld>
            <a:endParaRPr/>
          </a:p>
        </p:txBody>
      </p:sp>
      <p:pic>
        <p:nvPicPr>
          <p:cNvPr id="145" name="Google Shape;145;p8"/>
          <p:cNvPicPr preferRelativeResize="0"/>
          <p:nvPr/>
        </p:nvPicPr>
        <p:blipFill rotWithShape="1">
          <a:blip r:embed="rId4">
            <a:alphaModFix/>
          </a:blip>
          <a:srcRect/>
          <a:stretch/>
        </p:blipFill>
        <p:spPr>
          <a:xfrm>
            <a:off x="5332975" y="512687"/>
            <a:ext cx="3286850" cy="4118125"/>
          </a:xfrm>
          <a:prstGeom prst="rect">
            <a:avLst/>
          </a:prstGeom>
          <a:noFill/>
          <a:ln>
            <a:noFill/>
          </a:ln>
        </p:spPr>
      </p:pic>
      <p:grpSp>
        <p:nvGrpSpPr>
          <p:cNvPr id="146" name="Google Shape;146;p8"/>
          <p:cNvGrpSpPr/>
          <p:nvPr/>
        </p:nvGrpSpPr>
        <p:grpSpPr>
          <a:xfrm>
            <a:off x="520375" y="867307"/>
            <a:ext cx="336767" cy="383835"/>
            <a:chOff x="4992766" y="278900"/>
            <a:chExt cx="400675" cy="456675"/>
          </a:xfrm>
        </p:grpSpPr>
        <p:sp>
          <p:nvSpPr>
            <p:cNvPr id="147" name="Google Shape;147;p8"/>
            <p:cNvSpPr/>
            <p:nvPr/>
          </p:nvSpPr>
          <p:spPr>
            <a:xfrm>
              <a:off x="5021991"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8"/>
            <p:cNvSpPr/>
            <p:nvPr/>
          </p:nvSpPr>
          <p:spPr>
            <a:xfrm>
              <a:off x="4992766"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8"/>
            <p:cNvSpPr/>
            <p:nvPr/>
          </p:nvSpPr>
          <p:spPr>
            <a:xfrm>
              <a:off x="5171166"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8"/>
            <p:cNvSpPr/>
            <p:nvPr/>
          </p:nvSpPr>
          <p:spPr>
            <a:xfrm>
              <a:off x="5171166"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 name="Google Shape;151;p8"/>
          <p:cNvSpPr txBox="1"/>
          <p:nvPr/>
        </p:nvSpPr>
        <p:spPr>
          <a:xfrm>
            <a:off x="5399690" y="4400925"/>
            <a:ext cx="3199371"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0" i="0" u="none" strike="noStrike" cap="none">
                <a:solidFill>
                  <a:srgbClr val="000000"/>
                </a:solidFill>
                <a:latin typeface="Arial"/>
                <a:ea typeface="Arial"/>
                <a:cs typeface="Arial"/>
                <a:sym typeface="Arial"/>
              </a:rPr>
              <a:t>Source: </a:t>
            </a:r>
            <a:r>
              <a:rPr lang="en-IN" sz="9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IPCC 2014</a:t>
            </a:r>
            <a:endParaRPr sz="9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IN"/>
              <a:t>9</a:t>
            </a:fld>
            <a:endParaRPr/>
          </a:p>
        </p:txBody>
      </p:sp>
      <p:grpSp>
        <p:nvGrpSpPr>
          <p:cNvPr id="157" name="Google Shape;157;p9"/>
          <p:cNvGrpSpPr/>
          <p:nvPr/>
        </p:nvGrpSpPr>
        <p:grpSpPr>
          <a:xfrm>
            <a:off x="520375" y="867307"/>
            <a:ext cx="336767" cy="383835"/>
            <a:chOff x="4992766" y="278900"/>
            <a:chExt cx="400675" cy="456675"/>
          </a:xfrm>
        </p:grpSpPr>
        <p:sp>
          <p:nvSpPr>
            <p:cNvPr id="158" name="Google Shape;158;p9"/>
            <p:cNvSpPr/>
            <p:nvPr/>
          </p:nvSpPr>
          <p:spPr>
            <a:xfrm>
              <a:off x="5021991"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9"/>
            <p:cNvSpPr/>
            <p:nvPr/>
          </p:nvSpPr>
          <p:spPr>
            <a:xfrm>
              <a:off x="4992766"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9"/>
            <p:cNvSpPr/>
            <p:nvPr/>
          </p:nvSpPr>
          <p:spPr>
            <a:xfrm>
              <a:off x="5171166"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9"/>
            <p:cNvSpPr/>
            <p:nvPr/>
          </p:nvSpPr>
          <p:spPr>
            <a:xfrm>
              <a:off x="5171166"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 name="Google Shape;162;p9"/>
          <p:cNvSpPr txBox="1"/>
          <p:nvPr/>
        </p:nvSpPr>
        <p:spPr>
          <a:xfrm>
            <a:off x="5399690" y="4400925"/>
            <a:ext cx="3199371"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900" b="0" i="0" u="none" strike="noStrike" cap="none">
                <a:solidFill>
                  <a:srgbClr val="000000"/>
                </a:solidFill>
                <a:latin typeface="Arial"/>
                <a:ea typeface="Arial"/>
                <a:cs typeface="Arial"/>
                <a:sym typeface="Arial"/>
              </a:rPr>
              <a:t>Source: </a:t>
            </a:r>
            <a:r>
              <a:rPr lang="en-IN" sz="9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Our World in Data</a:t>
            </a:r>
            <a:endParaRPr sz="900" b="0" i="0" u="none" strike="noStrike" cap="none">
              <a:solidFill>
                <a:srgbClr val="000000"/>
              </a:solidFill>
              <a:latin typeface="Arial"/>
              <a:ea typeface="Arial"/>
              <a:cs typeface="Arial"/>
              <a:sym typeface="Arial"/>
            </a:endParaRPr>
          </a:p>
        </p:txBody>
      </p:sp>
      <p:pic>
        <p:nvPicPr>
          <p:cNvPr id="163" name="Google Shape;163;p9"/>
          <p:cNvPicPr preferRelativeResize="0"/>
          <p:nvPr/>
        </p:nvPicPr>
        <p:blipFill rotWithShape="1">
          <a:blip r:embed="rId4">
            <a:alphaModFix/>
          </a:blip>
          <a:srcRect/>
          <a:stretch/>
        </p:blipFill>
        <p:spPr>
          <a:xfrm>
            <a:off x="928687" y="606056"/>
            <a:ext cx="7286625" cy="3794869"/>
          </a:xfrm>
          <a:prstGeom prst="rect">
            <a:avLst/>
          </a:prstGeom>
          <a:noFill/>
          <a:ln>
            <a:noFill/>
          </a:ln>
        </p:spPr>
      </p:pic>
    </p:spTree>
  </p:cSld>
  <p:clrMapOvr>
    <a:masterClrMapping/>
  </p:clrMapOvr>
</p:sld>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284</TotalTime>
  <Words>3601</Words>
  <Application>Microsoft Office PowerPoint</Application>
  <PresentationFormat>On-screen Show (16:9)</PresentationFormat>
  <Paragraphs>663</Paragraphs>
  <Slides>40</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Red Hat Display</vt:lpstr>
      <vt:lpstr>Arial</vt:lpstr>
      <vt:lpstr>Red Hat Text</vt:lpstr>
      <vt:lpstr>Times New Roman</vt:lpstr>
      <vt:lpstr>Calibri</vt:lpstr>
      <vt:lpstr>Lato</vt:lpstr>
      <vt:lpstr>Playfair Display</vt:lpstr>
      <vt:lpstr>Timandra template</vt:lpstr>
      <vt:lpstr>A Comparative Study of   Carbon Emission of Most Popular Dish   in 10 Countries </vt:lpstr>
      <vt:lpstr>Team Members</vt:lpstr>
      <vt:lpstr>Under the Guidance of </vt:lpstr>
      <vt:lpstr>PowerPoint Presentation</vt:lpstr>
      <vt:lpstr>Table of Contents</vt:lpstr>
      <vt:lpstr>PowerPoint Presentation</vt:lpstr>
      <vt:lpstr>Motivation of Study </vt:lpstr>
      <vt:lpstr>PowerPoint Presentation</vt:lpstr>
      <vt:lpstr>PowerPoint Presentation</vt:lpstr>
      <vt:lpstr>PowerPoint Presentation</vt:lpstr>
      <vt:lpstr>Food production generates more than a third (~35%) of manmade greenhouse gas emissions3</vt:lpstr>
      <vt:lpstr>Objective of Study </vt:lpstr>
      <vt:lpstr>PowerPoint Presentation</vt:lpstr>
      <vt:lpstr>Abstract </vt:lpstr>
      <vt:lpstr>PowerPoint Presentation</vt:lpstr>
      <vt:lpstr>Literature Review and References </vt:lpstr>
      <vt:lpstr>Annika Carlsson-Kanyama; Alejandro D González Potential contributions of food consumption patterns to climate change The American Journal of Clinical Nutrition, Volume 89, Issue 5, May 2009, Pages 1704S–1709S, DOI: 10.3945/ajcn.2009.26736AAA </vt:lpstr>
      <vt:lpstr>PowerPoint Presentation</vt:lpstr>
      <vt:lpstr>PowerPoint Presentation</vt:lpstr>
      <vt:lpstr>PowerPoint Presentation</vt:lpstr>
      <vt:lpstr>Materials and Methodology </vt:lpstr>
      <vt:lpstr>A. Study Area </vt:lpstr>
      <vt:lpstr>PowerPoint Presentation</vt:lpstr>
      <vt:lpstr>B. Data Collection Procedure  </vt:lpstr>
      <vt:lpstr>PowerPoint Presentation</vt:lpstr>
      <vt:lpstr>PowerPoint Presentation</vt:lpstr>
      <vt:lpstr>PowerPoint Presentation</vt:lpstr>
      <vt:lpstr>C. Data Analysis approach   </vt:lpstr>
      <vt:lpstr>D. Estimation of Carbon Emission   </vt:lpstr>
      <vt:lpstr>The equation for the estimation of carbon emission is as follows:</vt:lpstr>
      <vt:lpstr>Results</vt:lpstr>
      <vt:lpstr>A. Carbon Emission Per Capita</vt:lpstr>
      <vt:lpstr>B. Country-wise fraction of Emission</vt:lpstr>
      <vt:lpstr>PowerPoint Presentation</vt:lpstr>
      <vt:lpstr>PowerPoint Presentation</vt:lpstr>
      <vt:lpstr>C. Comparison of CO2 Emission among 10 Countries </vt:lpstr>
      <vt:lpstr>Conclusion and future scope</vt:lpstr>
      <vt:lpstr>PowerPoint Presentation</vt:lpstr>
      <vt:lpstr>Citations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Comparative Study of   Carbon Emission of Most Popular Dish   in 10 Countries </dc:title>
  <dc:creator>Sahas Parab</dc:creator>
  <cp:lastModifiedBy>Parab Sahas Ramesh</cp:lastModifiedBy>
  <cp:revision>8</cp:revision>
  <dcterms:modified xsi:type="dcterms:W3CDTF">2023-01-28T12:52:52Z</dcterms:modified>
</cp:coreProperties>
</file>